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33" r:id="rId2"/>
    <p:sldId id="262" r:id="rId3"/>
    <p:sldId id="267" r:id="rId4"/>
    <p:sldId id="337" r:id="rId5"/>
    <p:sldId id="314" r:id="rId6"/>
    <p:sldId id="313" r:id="rId7"/>
    <p:sldId id="256" r:id="rId8"/>
    <p:sldId id="257" r:id="rId9"/>
    <p:sldId id="258" r:id="rId10"/>
    <p:sldId id="259" r:id="rId11"/>
    <p:sldId id="302" r:id="rId12"/>
    <p:sldId id="303" r:id="rId13"/>
    <p:sldId id="304" r:id="rId14"/>
    <p:sldId id="305" r:id="rId15"/>
    <p:sldId id="284" r:id="rId16"/>
    <p:sldId id="283" r:id="rId17"/>
    <p:sldId id="285" r:id="rId18"/>
    <p:sldId id="298" r:id="rId19"/>
    <p:sldId id="299" r:id="rId20"/>
    <p:sldId id="300" r:id="rId21"/>
    <p:sldId id="301" r:id="rId22"/>
    <p:sldId id="307" r:id="rId23"/>
    <p:sldId id="306" r:id="rId24"/>
    <p:sldId id="308" r:id="rId25"/>
    <p:sldId id="309" r:id="rId26"/>
    <p:sldId id="338" r:id="rId27"/>
    <p:sldId id="311" r:id="rId2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53F"/>
    <a:srgbClr val="FFFFFF"/>
    <a:srgbClr val="21596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7" autoAdjust="0"/>
    <p:restoredTop sz="95462" autoAdjust="0"/>
  </p:normalViewPr>
  <p:slideViewPr>
    <p:cSldViewPr>
      <p:cViewPr>
        <p:scale>
          <a:sx n="75" d="100"/>
          <a:sy n="75" d="100"/>
        </p:scale>
        <p:origin x="-1008" y="-2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20E21-3EE1-44AD-AEB3-FE36C1AC828B}" type="datetimeFigureOut">
              <a:rPr lang="zh-CN" altLang="en-US" smtClean="0"/>
              <a:pPr/>
              <a:t>2018/12/29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599BC-7985-4729-B441-B319A0CE60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599BC-7985-4729-B441-B319A0CE6084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7E76-6BE4-4B1A-9D85-729ECCB5CF77}" type="datetimeFigureOut">
              <a:rPr lang="zh-CN" altLang="en-US" smtClean="0"/>
              <a:pPr/>
              <a:t>2018/12/29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BB2C-9A28-4726-A233-08B16B3D37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7E76-6BE4-4B1A-9D85-729ECCB5CF77}" type="datetimeFigureOut">
              <a:rPr lang="zh-CN" altLang="en-US" smtClean="0"/>
              <a:pPr/>
              <a:t>2018/12/29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BB2C-9A28-4726-A233-08B16B3D37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7E76-6BE4-4B1A-9D85-729ECCB5CF77}" type="datetimeFigureOut">
              <a:rPr lang="zh-CN" altLang="en-US" smtClean="0"/>
              <a:pPr/>
              <a:t>2018/12/29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BB2C-9A28-4726-A233-08B16B3D37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7E76-6BE4-4B1A-9D85-729ECCB5CF77}" type="datetimeFigureOut">
              <a:rPr lang="zh-CN" altLang="en-US" smtClean="0"/>
              <a:pPr/>
              <a:t>2018/12/29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BB2C-9A28-4726-A233-08B16B3D37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7E76-6BE4-4B1A-9D85-729ECCB5CF77}" type="datetimeFigureOut">
              <a:rPr lang="zh-CN" altLang="en-US" smtClean="0"/>
              <a:pPr/>
              <a:t>2018/12/29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BB2C-9A28-4726-A233-08B16B3D37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7E76-6BE4-4B1A-9D85-729ECCB5CF77}" type="datetimeFigureOut">
              <a:rPr lang="zh-CN" altLang="en-US" smtClean="0"/>
              <a:pPr/>
              <a:t>2018/12/29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BB2C-9A28-4726-A233-08B16B3D37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7E76-6BE4-4B1A-9D85-729ECCB5CF77}" type="datetimeFigureOut">
              <a:rPr lang="zh-CN" altLang="en-US" smtClean="0"/>
              <a:pPr/>
              <a:t>2018/12/29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BB2C-9A28-4726-A233-08B16B3D37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7E76-6BE4-4B1A-9D85-729ECCB5CF77}" type="datetimeFigureOut">
              <a:rPr lang="zh-CN" altLang="en-US" smtClean="0"/>
              <a:pPr/>
              <a:t>2018/12/29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BB2C-9A28-4726-A233-08B16B3D37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7E76-6BE4-4B1A-9D85-729ECCB5CF77}" type="datetimeFigureOut">
              <a:rPr lang="zh-CN" altLang="en-US" smtClean="0"/>
              <a:pPr/>
              <a:t>2018/12/29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BB2C-9A28-4726-A233-08B16B3D371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1051837"/>
            <a:ext cx="9144000" cy="41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071803" y="257159"/>
            <a:ext cx="3369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4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7E76-6BE4-4B1A-9D85-729ECCB5CF77}" type="datetimeFigureOut">
              <a:rPr lang="zh-CN" altLang="en-US" smtClean="0"/>
              <a:pPr/>
              <a:t>2018/12/29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BB2C-9A28-4726-A233-08B16B3D37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7E76-6BE4-4B1A-9D85-729ECCB5CF77}" type="datetimeFigureOut">
              <a:rPr lang="zh-CN" altLang="en-US" smtClean="0"/>
              <a:pPr/>
              <a:t>2018/12/29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BB2C-9A28-4726-A233-08B16B3D37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87E76-6BE4-4B1A-9D85-729ECCB5CF77}" type="datetimeFigureOut">
              <a:rPr lang="zh-CN" altLang="en-US" smtClean="0"/>
              <a:pPr/>
              <a:t>2018/12/29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6BB2C-9A28-4726-A233-08B16B3D37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book_icon2-3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14678" y="285734"/>
            <a:ext cx="2357454" cy="246085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5753" y="2500312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ea typeface="微软雅黑" pitchFamily="34" charset="-122"/>
              </a:rPr>
              <a:t>World eBook Library </a:t>
            </a:r>
            <a:r>
              <a:rPr lang="zh-CN" altLang="en-US" sz="3200" dirty="0" smtClean="0">
                <a:solidFill>
                  <a:schemeClr val="bg1"/>
                </a:solidFill>
                <a:ea typeface="微软雅黑" pitchFamily="34" charset="-122"/>
              </a:rPr>
              <a:t>数据库使用指南</a:t>
            </a:r>
            <a:endParaRPr lang="zh-CN" altLang="en-US" sz="20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57488" y="3214692"/>
            <a:ext cx="3571900" cy="285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iGroup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中国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· 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长煦信息技术咨询（上海）有限公司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1150" y="1763713"/>
            <a:ext cx="5981700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圆角矩形标注 9"/>
          <p:cNvSpPr/>
          <p:nvPr/>
        </p:nvSpPr>
        <p:spPr>
          <a:xfrm>
            <a:off x="714348" y="3429006"/>
            <a:ext cx="1500166" cy="635798"/>
          </a:xfrm>
          <a:prstGeom prst="wedgeRoundRectCallout">
            <a:avLst>
              <a:gd name="adj1" fmla="val 35509"/>
              <a:gd name="adj2" fmla="val -138104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回到主页</a:t>
            </a:r>
            <a:endParaRPr lang="zh-CN" altLang="en-US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357422" y="2643188"/>
            <a:ext cx="1500198" cy="1421616"/>
            <a:chOff x="2285984" y="2643188"/>
            <a:chExt cx="1500198" cy="1421616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7386" t="21698" r="7386" b="7547"/>
            <a:stretch>
              <a:fillRect/>
            </a:stretch>
          </p:blipFill>
          <p:spPr bwMode="auto">
            <a:xfrm>
              <a:off x="3071802" y="2643188"/>
              <a:ext cx="714380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圆角矩形标注 13"/>
            <p:cNvSpPr/>
            <p:nvPr/>
          </p:nvSpPr>
          <p:spPr>
            <a:xfrm>
              <a:off x="2285984" y="3429006"/>
              <a:ext cx="1500166" cy="635798"/>
            </a:xfrm>
            <a:prstGeom prst="wedgeRoundRectCallout">
              <a:avLst>
                <a:gd name="adj1" fmla="val 35509"/>
                <a:gd name="adj2" fmla="val -138104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高级检索</a:t>
              </a:r>
              <a:endPara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786182" y="2643188"/>
            <a:ext cx="5072098" cy="2500312"/>
            <a:chOff x="3786182" y="2643188"/>
            <a:chExt cx="5072098" cy="2500312"/>
          </a:xfrm>
        </p:grpSpPr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86182" y="2643188"/>
              <a:ext cx="2290763" cy="1265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圆角矩形标注 19"/>
            <p:cNvSpPr/>
            <p:nvPr/>
          </p:nvSpPr>
          <p:spPr>
            <a:xfrm>
              <a:off x="6429388" y="3429006"/>
              <a:ext cx="2428892" cy="1714494"/>
            </a:xfrm>
            <a:prstGeom prst="wedgeRoundRectCallout">
              <a:avLst>
                <a:gd name="adj1" fmla="val -70092"/>
                <a:gd name="adj2" fmla="val -51951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服务支持：</a:t>
              </a:r>
              <a:endParaRPr lang="en-US" altLang="zh-CN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zh-CN" altLang="en-US" sz="12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在线视频教程</a:t>
              </a:r>
              <a:r>
                <a:rPr lang="zh-CN" altLang="en-US" sz="120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（</a:t>
              </a:r>
              <a:r>
                <a:rPr lang="en-US" altLang="zh-CN" sz="120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How-To tutorials</a:t>
              </a:r>
              <a:r>
                <a:rPr lang="en-US" altLang="zh-CN" sz="12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)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zh-CN" altLang="en-US" sz="12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意见建议（</a:t>
              </a:r>
              <a:r>
                <a:rPr lang="en-US" altLang="zh-CN" sz="12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Suggestions</a:t>
              </a:r>
              <a:r>
                <a:rPr lang="zh-CN" altLang="en-US" sz="12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）</a:t>
              </a:r>
              <a:endParaRPr lang="en-US" altLang="zh-CN" sz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US" altLang="zh-CN" sz="12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MTE</a:t>
              </a:r>
              <a:r>
                <a:rPr lang="zh-CN" altLang="en-US" sz="12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（</a:t>
              </a:r>
              <a:r>
                <a:rPr lang="en-US" altLang="zh-CN" sz="12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52</a:t>
              </a:r>
              <a:r>
                <a:rPr lang="zh-CN" altLang="en-US" sz="12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种语言的机器翻译版本）</a:t>
              </a:r>
              <a:endParaRPr lang="en-US" altLang="zh-CN" sz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zh-CN" altLang="en-US" sz="12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诺亚存档计划</a:t>
              </a:r>
              <a:endParaRPr lang="en-US" altLang="zh-CN" sz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1" name="圆角矩形标注 20"/>
          <p:cNvSpPr/>
          <p:nvPr/>
        </p:nvSpPr>
        <p:spPr>
          <a:xfrm>
            <a:off x="4071934" y="3500444"/>
            <a:ext cx="1500166" cy="635798"/>
          </a:xfrm>
          <a:prstGeom prst="wedgeRoundRectCallout">
            <a:avLst>
              <a:gd name="adj1" fmla="val 35509"/>
              <a:gd name="adj2" fmla="val -138104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关于我们</a:t>
            </a:r>
            <a:endParaRPr lang="zh-CN" altLang="en-US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圆角矩形标注 21"/>
          <p:cNvSpPr/>
          <p:nvPr/>
        </p:nvSpPr>
        <p:spPr>
          <a:xfrm>
            <a:off x="5643570" y="3500444"/>
            <a:ext cx="1500166" cy="635798"/>
          </a:xfrm>
          <a:prstGeom prst="wedgeRoundRectCallout">
            <a:avLst>
              <a:gd name="adj1" fmla="val -16957"/>
              <a:gd name="adj2" fmla="val -130822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出版我的资源</a:t>
            </a:r>
            <a:endParaRPr lang="zh-CN" altLang="en-US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414591" y="2571750"/>
            <a:ext cx="5372119" cy="2286016"/>
            <a:chOff x="2414591" y="2571750"/>
            <a:chExt cx="5372119" cy="2286016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 l="2688"/>
            <a:stretch>
              <a:fillRect/>
            </a:stretch>
          </p:blipFill>
          <p:spPr bwMode="auto">
            <a:xfrm>
              <a:off x="2414591" y="2571750"/>
              <a:ext cx="2586037" cy="1598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圆角矩形标注 8"/>
            <p:cNvSpPr/>
            <p:nvPr/>
          </p:nvSpPr>
          <p:spPr>
            <a:xfrm>
              <a:off x="5286380" y="3500444"/>
              <a:ext cx="2500330" cy="1357322"/>
            </a:xfrm>
            <a:prstGeom prst="wedgeRoundRectCallout">
              <a:avLst>
                <a:gd name="adj1" fmla="val -70092"/>
                <a:gd name="adj2" fmla="val -51951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浏览图书：</a:t>
              </a:r>
              <a:endParaRPr lang="en-US" altLang="zh-CN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zh-CN" altLang="en-US" sz="12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按学科</a:t>
              </a:r>
              <a:r>
                <a:rPr lang="en-US" altLang="zh-CN" sz="12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Collection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zh-CN" altLang="en-US" sz="12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按所属分类</a:t>
              </a:r>
              <a:r>
                <a:rPr lang="en-US" altLang="zh-CN" sz="12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Collection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zh-CN" altLang="en-US" sz="12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图像小说</a:t>
              </a:r>
              <a:r>
                <a:rPr lang="en-US" altLang="zh-CN" sz="12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Collection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zh-CN" altLang="en-US" sz="12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期刊杂志</a:t>
              </a:r>
              <a:r>
                <a:rPr lang="en-US" altLang="zh-CN" sz="12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Collection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zh-CN" altLang="en-US" sz="12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有声读物</a:t>
              </a:r>
              <a:r>
                <a:rPr lang="en-US" altLang="zh-CN" sz="12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Collection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658382" y="214296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数据库平台使用（浏览）</a:t>
            </a:r>
            <a:endParaRPr lang="zh-CN" altLang="en-US" sz="4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  <p:bldP spid="21" grpId="1" animBg="1"/>
      <p:bldP spid="22" grpId="0" animBg="1"/>
      <p:bldP spid="2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42844" y="1285866"/>
            <a:ext cx="3500462" cy="3729986"/>
            <a:chOff x="142844" y="1285866"/>
            <a:chExt cx="3500462" cy="3729986"/>
          </a:xfrm>
        </p:grpSpPr>
        <p:pic>
          <p:nvPicPr>
            <p:cNvPr id="4710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1285866"/>
              <a:ext cx="3214710" cy="3729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142844" y="2000246"/>
              <a:ext cx="1577104" cy="301664"/>
            </a:xfrm>
            <a:prstGeom prst="wedgeRoundRectCallout">
              <a:avLst>
                <a:gd name="adj1" fmla="val -9683"/>
                <a:gd name="adj2" fmla="val -205643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105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快速检索（自动补全）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214546" y="1285866"/>
            <a:ext cx="6929455" cy="3011226"/>
            <a:chOff x="2214546" y="1285866"/>
            <a:chExt cx="6929455" cy="3011226"/>
          </a:xfrm>
        </p:grpSpPr>
        <p:pic>
          <p:nvPicPr>
            <p:cNvPr id="4710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14744" y="1285866"/>
              <a:ext cx="4325781" cy="2838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7858149" y="1857370"/>
              <a:ext cx="1285852" cy="913247"/>
            </a:xfrm>
            <a:prstGeom prst="wedgeRoundRectCallout">
              <a:avLst>
                <a:gd name="adj1" fmla="val -68046"/>
                <a:gd name="adj2" fmla="val -13237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支持：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1)</a:t>
              </a:r>
              <a:r>
                <a:rPr lang="zh-CN" altLang="en-US" sz="12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关键词检索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2)</a:t>
              </a:r>
              <a:r>
                <a:rPr lang="zh-CN" altLang="en-US" sz="12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精确检索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3)</a:t>
              </a:r>
              <a:r>
                <a:rPr lang="zh-CN" altLang="en-US" sz="12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逻辑检索</a:t>
              </a: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2214546" y="2928940"/>
              <a:ext cx="1167019" cy="1368152"/>
            </a:xfrm>
            <a:prstGeom prst="wedgeRoundRectCallout">
              <a:avLst>
                <a:gd name="adj1" fmla="val 83638"/>
                <a:gd name="adj2" fmla="val -31754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限定检索字段：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出版社</a:t>
              </a:r>
              <a:endParaRPr lang="en-US" altLang="zh-CN" sz="11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出版时间</a:t>
              </a:r>
              <a:endParaRPr lang="en-US" altLang="zh-CN" sz="11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语言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文件格式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学科分库 </a:t>
              </a:r>
              <a:endParaRPr lang="zh-CN" altLang="en-US" sz="11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主题 分库</a:t>
              </a:r>
              <a:endParaRPr lang="zh-CN" altLang="en-US" sz="11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AutoShape 3"/>
            <p:cNvSpPr>
              <a:spLocks noChangeArrowheads="1"/>
            </p:cNvSpPr>
            <p:nvPr/>
          </p:nvSpPr>
          <p:spPr bwMode="auto">
            <a:xfrm>
              <a:off x="2214546" y="1428742"/>
              <a:ext cx="1167019" cy="1440160"/>
            </a:xfrm>
            <a:prstGeom prst="wedgeRoundRectCallout">
              <a:avLst>
                <a:gd name="adj1" fmla="val 88661"/>
                <a:gd name="adj2" fmla="val 12031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12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检索字段：</a:t>
              </a:r>
              <a:endParaRPr lang="en-US" altLang="zh-CN" sz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r>
                <a:rPr lang="zh-CN" altLang="en-US" sz="12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）所有字段；</a:t>
              </a:r>
              <a:endParaRPr lang="en-US" altLang="zh-CN" sz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r>
                <a:rPr lang="zh-CN" altLang="en-US" sz="12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）题名；</a:t>
              </a:r>
              <a:endParaRPr lang="en-US" altLang="zh-CN" sz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r>
                <a:rPr lang="zh-CN" altLang="en-US" sz="12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）作者；</a:t>
              </a:r>
            </a:p>
            <a:p>
              <a: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4</a:t>
              </a:r>
              <a:r>
                <a:rPr lang="zh-CN" altLang="en-US" sz="12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）学科；</a:t>
              </a:r>
              <a:r>
                <a:rPr lang="en-US" altLang="zh-CN" sz="12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</a:p>
            <a:p>
              <a: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5</a:t>
              </a:r>
              <a:r>
                <a:rPr lang="zh-CN" altLang="en-US" sz="12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）出版社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658382" y="214296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数据库平台使用（检索）</a:t>
            </a:r>
            <a:endParaRPr lang="zh-CN" altLang="en-US" sz="4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714494"/>
            <a:ext cx="585791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58382" y="214296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数据库平台使用（检索）</a:t>
            </a:r>
            <a:endParaRPr lang="zh-CN" altLang="en-US" sz="4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14428"/>
            <a:ext cx="6336704" cy="375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58382" y="214296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数据库平台使用（检索）</a:t>
            </a:r>
            <a:endParaRPr lang="zh-CN" altLang="en-US" sz="4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971550" y="714362"/>
            <a:ext cx="7815260" cy="4000528"/>
            <a:chOff x="971550" y="714362"/>
            <a:chExt cx="7815260" cy="4000528"/>
          </a:xfrm>
        </p:grpSpPr>
        <p:pic>
          <p:nvPicPr>
            <p:cNvPr id="4813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1550" y="898525"/>
              <a:ext cx="7200900" cy="3346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椭圆 3"/>
            <p:cNvSpPr/>
            <p:nvPr/>
          </p:nvSpPr>
          <p:spPr>
            <a:xfrm>
              <a:off x="4143372" y="1857370"/>
              <a:ext cx="500066" cy="42862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929058" y="1357304"/>
              <a:ext cx="500066" cy="42862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4500562" y="3214692"/>
              <a:ext cx="500066" cy="42862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5</a:t>
              </a:r>
              <a:endPara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2143108" y="857238"/>
              <a:ext cx="500066" cy="42862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6</a:t>
              </a:r>
              <a:endPara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429124" y="2714626"/>
              <a:ext cx="500066" cy="42862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4</a:t>
              </a:r>
              <a:endPara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5715008" y="714362"/>
              <a:ext cx="500066" cy="42862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圆角矩形标注 11"/>
            <p:cNvSpPr/>
            <p:nvPr/>
          </p:nvSpPr>
          <p:spPr>
            <a:xfrm>
              <a:off x="6286512" y="2643188"/>
              <a:ext cx="2500298" cy="2071702"/>
            </a:xfrm>
            <a:prstGeom prst="wedgeRoundRectCallout">
              <a:avLst>
                <a:gd name="adj1" fmla="val -75295"/>
                <a:gd name="adj2" fmla="val -47164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检索结果</a:t>
              </a:r>
              <a:endParaRPr lang="en-US" altLang="zh-CN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1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① 检索结果记录条数</a:t>
              </a:r>
              <a:endParaRPr lang="en-US" altLang="zh-CN" sz="11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1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② 检索条件</a:t>
              </a:r>
              <a:endParaRPr lang="en-US" altLang="zh-CN" sz="11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1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③ 系统预计读者需要检索内容</a:t>
              </a:r>
              <a:endParaRPr lang="en-US" altLang="zh-CN" sz="11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1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④ 重新检索</a:t>
              </a:r>
              <a:endParaRPr lang="en-US" altLang="zh-CN" sz="11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1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⑤ 检索结果记录展示与导出</a:t>
              </a:r>
              <a:endParaRPr lang="en-US" altLang="zh-CN" sz="11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1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⑥ 按条件筛选功能</a:t>
              </a:r>
              <a:endParaRPr lang="zh-CN" altLang="en-US" sz="11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857224" y="1000114"/>
            <a:ext cx="7678725" cy="3357586"/>
            <a:chOff x="1142976" y="1428742"/>
            <a:chExt cx="7678725" cy="3357586"/>
          </a:xfrm>
        </p:grpSpPr>
        <p:pic>
          <p:nvPicPr>
            <p:cNvPr id="4198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2976" y="1428742"/>
              <a:ext cx="2272350" cy="3357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98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14744" y="1428742"/>
              <a:ext cx="2399178" cy="3357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TextBox 3"/>
            <p:cNvSpPr txBox="1"/>
            <p:nvPr/>
          </p:nvSpPr>
          <p:spPr>
            <a:xfrm>
              <a:off x="6357950" y="1428742"/>
              <a:ext cx="2463751" cy="276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u="sng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通过筛选功能，缩小检索范围</a:t>
              </a:r>
              <a:endParaRPr lang="en-US" altLang="zh-CN" sz="2000" b="1" u="sng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just"/>
              <a:endPara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zh-CN" altLang="en-US" sz="14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作者</a:t>
              </a:r>
              <a:endParaRPr lang="en-US" altLang="zh-CN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zh-CN" altLang="en-US" sz="14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出版社</a:t>
              </a:r>
              <a:endParaRPr lang="en-US" altLang="zh-CN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zh-CN" altLang="en-US" sz="14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出版时间</a:t>
              </a:r>
              <a:endParaRPr lang="en-US" altLang="zh-CN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zh-CN" altLang="en-US" sz="14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语种</a:t>
              </a:r>
              <a:endParaRPr lang="en-US" altLang="zh-CN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zh-CN" altLang="en-US" sz="14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文献类型</a:t>
              </a:r>
              <a:endParaRPr lang="en-US" altLang="zh-CN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zh-CN" altLang="en-US" sz="14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学科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Collection</a:t>
              </a:r>
            </a:p>
            <a:p>
              <a:pPr marL="342900" indent="-342900" algn="just">
                <a:buFont typeface="+mj-lt"/>
                <a:buAutoNum type="arabicPeriod"/>
              </a:pPr>
              <a:r>
                <a:rPr lang="zh-CN" altLang="en-US" sz="140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分类 </a:t>
              </a:r>
              <a:r>
                <a:rPr lang="en-US" altLang="zh-CN" sz="140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Collection</a:t>
              </a:r>
              <a:endParaRPr lang="en-US" altLang="zh-CN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342900" indent="-342900" algn="just">
                <a:buFont typeface="+mj-lt"/>
                <a:buAutoNum type="arabicPeriod"/>
              </a:pPr>
              <a:endPara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42844" y="928676"/>
            <a:ext cx="8643966" cy="3031016"/>
            <a:chOff x="142844" y="928676"/>
            <a:chExt cx="8643966" cy="3031016"/>
          </a:xfrm>
        </p:grpSpPr>
        <p:pic>
          <p:nvPicPr>
            <p:cNvPr id="4096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14612" y="928676"/>
              <a:ext cx="5857916" cy="303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圆角矩形标注 3"/>
            <p:cNvSpPr/>
            <p:nvPr/>
          </p:nvSpPr>
          <p:spPr>
            <a:xfrm>
              <a:off x="142844" y="1643056"/>
              <a:ext cx="3429024" cy="1928826"/>
            </a:xfrm>
            <a:prstGeom prst="wedgeRoundRectCallout">
              <a:avLst>
                <a:gd name="adj1" fmla="val 37316"/>
                <a:gd name="adj2" fmla="val -70660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altLang="zh-CN" sz="2000" u="sng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u="sng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结果显示方式</a:t>
              </a:r>
              <a:endParaRPr lang="en-US" altLang="zh-CN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20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Tt </a:t>
              </a:r>
              <a:r>
                <a:rPr lang="zh-CN" altLang="en-US" sz="120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是</a:t>
              </a:r>
              <a:r>
                <a:rPr lang="zh-CN" altLang="en-US" sz="12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只显示文字不显示图书封面</a:t>
              </a:r>
              <a:endParaRPr lang="en-US" altLang="zh-CN" sz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u="sng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下载检索结果列表</a:t>
              </a:r>
              <a:endParaRPr lang="en-US" altLang="zh-CN" sz="2000" u="sng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须登录个人账号，</a:t>
              </a:r>
              <a:r>
                <a:rPr lang="zh-CN" altLang="en-US" sz="120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在</a:t>
              </a:r>
              <a:r>
                <a:rPr lang="en-US" altLang="zh-CN" sz="120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OPAC export</a:t>
              </a:r>
              <a:r>
                <a:rPr lang="zh-CN" altLang="en-US" sz="12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中下载</a:t>
              </a:r>
              <a:endParaRPr lang="en-US" altLang="zh-CN" sz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50000"/>
                </a:lnSpc>
              </a:pPr>
              <a:endPara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" name="圆角矩形标注 4"/>
            <p:cNvSpPr/>
            <p:nvPr/>
          </p:nvSpPr>
          <p:spPr>
            <a:xfrm>
              <a:off x="7286644" y="3071816"/>
              <a:ext cx="1500166" cy="635798"/>
            </a:xfrm>
            <a:prstGeom prst="wedgeRoundRectCallout">
              <a:avLst>
                <a:gd name="adj1" fmla="val -68789"/>
                <a:gd name="adj2" fmla="val 44067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添加到书架</a:t>
              </a:r>
              <a:endPara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圆角矩形标注 5"/>
            <p:cNvSpPr/>
            <p:nvPr/>
          </p:nvSpPr>
          <p:spPr>
            <a:xfrm>
              <a:off x="7286644" y="1571618"/>
              <a:ext cx="1500166" cy="635798"/>
            </a:xfrm>
            <a:prstGeom prst="wedgeRoundRectCallout">
              <a:avLst>
                <a:gd name="adj1" fmla="val -68789"/>
                <a:gd name="adj2" fmla="val 44067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点击图书可进入到图书页面</a:t>
              </a:r>
              <a:endPara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1142990"/>
            <a:ext cx="8572528" cy="3936234"/>
            <a:chOff x="0" y="850094"/>
            <a:chExt cx="8572528" cy="3936234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65348" y="850094"/>
              <a:ext cx="6292866" cy="3360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圆角矩形标注 6"/>
            <p:cNvSpPr/>
            <p:nvPr/>
          </p:nvSpPr>
          <p:spPr>
            <a:xfrm>
              <a:off x="142844" y="4064804"/>
              <a:ext cx="2000264" cy="635798"/>
            </a:xfrm>
            <a:prstGeom prst="wedgeRoundRectCallout">
              <a:avLst>
                <a:gd name="adj1" fmla="val 51133"/>
                <a:gd name="adj2" fmla="val -136284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移动端下载本书</a:t>
              </a:r>
              <a:endParaRPr lang="en-US" altLang="zh-CN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1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扫描二维码移动下载阅读</a:t>
              </a:r>
              <a:endParaRPr lang="zh-CN" altLang="en-US" sz="11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" name="圆角矩形标注 7"/>
            <p:cNvSpPr/>
            <p:nvPr/>
          </p:nvSpPr>
          <p:spPr>
            <a:xfrm>
              <a:off x="7072362" y="4143386"/>
              <a:ext cx="1500166" cy="635798"/>
            </a:xfrm>
            <a:prstGeom prst="wedgeRoundRectCallout">
              <a:avLst>
                <a:gd name="adj1" fmla="val -49363"/>
                <a:gd name="adj2" fmla="val -134463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在线阅读</a:t>
              </a:r>
              <a:endPara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圆角矩形标注 9"/>
            <p:cNvSpPr/>
            <p:nvPr/>
          </p:nvSpPr>
          <p:spPr>
            <a:xfrm>
              <a:off x="0" y="1493036"/>
              <a:ext cx="1928826" cy="1428760"/>
            </a:xfrm>
            <a:prstGeom prst="wedgeRoundRectCallout">
              <a:avLst>
                <a:gd name="adj1" fmla="val 79145"/>
                <a:gd name="adj2" fmla="val 26314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0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PC</a:t>
              </a:r>
              <a:r>
                <a:rPr lang="zh-CN" altLang="en-US" sz="20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端下载本书</a:t>
              </a:r>
              <a:endParaRPr lang="en-US" altLang="zh-CN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4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点击图书封面</a:t>
              </a:r>
              <a:endParaRPr lang="en-US" altLang="zh-CN" sz="1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4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点击</a:t>
              </a:r>
              <a:r>
                <a:rPr lang="en-US" altLang="zh-CN" sz="14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PDF</a:t>
              </a:r>
              <a:r>
                <a:rPr lang="zh-CN" altLang="en-US" sz="14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图标</a:t>
              </a:r>
              <a:endParaRPr lang="en-US" altLang="zh-CN" sz="1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4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点击书名链接</a:t>
              </a: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圆角矩形标注 10"/>
            <p:cNvSpPr/>
            <p:nvPr/>
          </p:nvSpPr>
          <p:spPr>
            <a:xfrm>
              <a:off x="4429156" y="2578894"/>
              <a:ext cx="1500166" cy="635798"/>
            </a:xfrm>
            <a:prstGeom prst="wedgeRoundRectCallout">
              <a:avLst>
                <a:gd name="adj1" fmla="val -91027"/>
                <a:gd name="adj2" fmla="val -41618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著录信息</a:t>
              </a:r>
              <a:endPara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圆角矩形标注 11"/>
            <p:cNvSpPr/>
            <p:nvPr/>
          </p:nvSpPr>
          <p:spPr>
            <a:xfrm>
              <a:off x="3428992" y="3929072"/>
              <a:ext cx="1500166" cy="857256"/>
            </a:xfrm>
            <a:prstGeom prst="wedgeRoundRectCallout">
              <a:avLst>
                <a:gd name="adj1" fmla="val -81545"/>
                <a:gd name="adj2" fmla="val -85470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Arial" pitchFamily="34" charset="0"/>
                <a:buChar char="•"/>
              </a:pPr>
              <a:r>
                <a:rPr lang="zh-CN" altLang="en-US" sz="11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添加到书架</a:t>
              </a:r>
              <a:endParaRPr lang="en-US" altLang="zh-CN" sz="11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buFont typeface="Arial" pitchFamily="34" charset="0"/>
                <a:buChar char="•"/>
              </a:pPr>
              <a:r>
                <a:rPr lang="zh-CN" altLang="en-US" sz="11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添加到阅读书单</a:t>
              </a:r>
              <a:endParaRPr lang="en-US" altLang="zh-CN" sz="11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buFont typeface="Arial" pitchFamily="34" charset="0"/>
                <a:buChar char="•"/>
              </a:pPr>
              <a:r>
                <a:rPr lang="zh-CN" altLang="en-US" sz="11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标志为无效图书</a:t>
              </a:r>
              <a:endParaRPr lang="en-US" altLang="zh-CN" sz="11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altLang="zh-CN" sz="11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Email</a:t>
              </a:r>
              <a:r>
                <a:rPr lang="zh-CN" altLang="en-US" sz="11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本书信息</a:t>
              </a:r>
              <a:endParaRPr lang="zh-CN" altLang="en-US" sz="11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88941" y="214296"/>
            <a:ext cx="7366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数据库平台使用（阅读与下载）</a:t>
            </a:r>
            <a:endParaRPr lang="zh-CN" altLang="en-US" sz="4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285720" y="0"/>
            <a:ext cx="8501122" cy="4786328"/>
            <a:chOff x="285720" y="0"/>
            <a:chExt cx="8501122" cy="4786328"/>
          </a:xfrm>
        </p:grpSpPr>
        <p:pic>
          <p:nvPicPr>
            <p:cNvPr id="43017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48" y="428610"/>
              <a:ext cx="3130550" cy="425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椭圆 10"/>
            <p:cNvSpPr/>
            <p:nvPr/>
          </p:nvSpPr>
          <p:spPr>
            <a:xfrm>
              <a:off x="285720" y="571486"/>
              <a:ext cx="500066" cy="42862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857224" y="0"/>
              <a:ext cx="500066" cy="42862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571604" y="714362"/>
              <a:ext cx="500066" cy="42862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2643174" y="0"/>
              <a:ext cx="500066" cy="42862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4</a:t>
              </a:r>
              <a:endPara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286116" y="714362"/>
              <a:ext cx="500066" cy="42862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5</a:t>
              </a:r>
              <a:endPara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圆角矩形标注 15"/>
            <p:cNvSpPr/>
            <p:nvPr/>
          </p:nvSpPr>
          <p:spPr>
            <a:xfrm>
              <a:off x="4714876" y="428610"/>
              <a:ext cx="4071966" cy="4357718"/>
            </a:xfrm>
            <a:prstGeom prst="wedgeRoundRectCallout">
              <a:avLst>
                <a:gd name="adj1" fmla="val -75758"/>
                <a:gd name="adj2" fmla="val -7496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在线阅读</a:t>
              </a:r>
              <a:endParaRPr lang="en-US" altLang="zh-CN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10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① 缩略</a:t>
              </a:r>
              <a:r>
                <a:rPr lang="zh-CN" altLang="en-US" sz="11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图浏览</a:t>
              </a:r>
              <a:endParaRPr lang="en-US" altLang="zh-CN" sz="11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10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② 滑动</a:t>
              </a:r>
              <a:r>
                <a:rPr lang="zh-CN" altLang="en-US" sz="11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浏览（相当于用鼠标滚轮滑动浏览）</a:t>
              </a:r>
              <a:endParaRPr lang="en-US" altLang="zh-CN" sz="11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10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③ 翻</a:t>
              </a:r>
              <a:r>
                <a:rPr lang="zh-CN" altLang="en-US" sz="11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页浏览阅读</a:t>
              </a:r>
              <a:endParaRPr lang="en-US" altLang="zh-CN" sz="11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10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④ 调整</a:t>
              </a:r>
              <a:r>
                <a:rPr lang="zh-CN" altLang="en-US" sz="11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页面大小</a:t>
              </a:r>
              <a:endParaRPr lang="en-US" altLang="zh-CN" sz="11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endParaRPr lang="en-US" altLang="zh-CN" sz="11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endParaRPr lang="en-US" altLang="zh-CN" sz="11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endParaRPr lang="en-US" altLang="zh-CN" sz="11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endParaRPr lang="en-US" altLang="zh-CN" sz="11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endParaRPr lang="en-US" altLang="zh-CN" sz="11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endParaRPr lang="en-US" altLang="zh-CN" sz="11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endParaRPr lang="en-US" altLang="zh-CN" sz="11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endParaRPr lang="en-US" altLang="zh-CN" sz="11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endParaRPr lang="en-US" altLang="zh-CN" sz="11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endParaRPr lang="en-US" altLang="zh-CN" sz="11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10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⑤ 其他</a:t>
              </a:r>
              <a:r>
                <a:rPr lang="zh-CN" altLang="en-US" sz="11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功能</a:t>
              </a:r>
              <a:endParaRPr lang="en-US" altLang="zh-CN" sz="11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buFont typeface="Arial" pitchFamily="34" charset="0"/>
                <a:buChar char="•"/>
              </a:pPr>
              <a:endParaRPr lang="en-US" altLang="zh-CN" sz="11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buFont typeface="Arial" pitchFamily="34" charset="0"/>
                <a:buChar char="•"/>
              </a:pPr>
              <a:endParaRPr lang="en-US" altLang="zh-CN" sz="11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buFont typeface="Arial" pitchFamily="34" charset="0"/>
                <a:buChar char="•"/>
              </a:pPr>
              <a:endParaRPr lang="en-US" altLang="zh-CN" sz="11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buFont typeface="Arial" pitchFamily="34" charset="0"/>
                <a:buChar char="•"/>
              </a:pPr>
              <a:endParaRPr lang="en-US" altLang="zh-CN" sz="11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buFont typeface="Arial" pitchFamily="34" charset="0"/>
                <a:buChar char="•"/>
              </a:pPr>
              <a:endParaRPr lang="en-US" altLang="zh-CN" sz="11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buFont typeface="Arial" pitchFamily="34" charset="0"/>
                <a:buChar char="•"/>
              </a:pPr>
              <a:endParaRPr lang="en-US" altLang="zh-CN" sz="11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buFont typeface="Arial" pitchFamily="34" charset="0"/>
                <a:buChar char="•"/>
              </a:pPr>
              <a:endParaRPr lang="zh-CN" altLang="en-US" sz="11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4301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53134" y="3214692"/>
              <a:ext cx="1790700" cy="143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3019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43504" y="1571618"/>
              <a:ext cx="1085850" cy="1457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85800"/>
            <a:ext cx="74961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圆角矩形标注 7"/>
          <p:cNvSpPr/>
          <p:nvPr/>
        </p:nvSpPr>
        <p:spPr>
          <a:xfrm>
            <a:off x="1000100" y="1928808"/>
            <a:ext cx="1500166" cy="635798"/>
          </a:xfrm>
          <a:prstGeom prst="wedgeRoundRectCallout">
            <a:avLst>
              <a:gd name="adj1" fmla="val 35509"/>
              <a:gd name="adj2" fmla="val -138104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关于本书作者</a:t>
            </a:r>
            <a:endParaRPr lang="zh-CN" altLang="en-US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3286116" y="1928808"/>
            <a:ext cx="1500166" cy="635798"/>
          </a:xfrm>
          <a:prstGeom prst="wedgeRoundRectCallout">
            <a:avLst>
              <a:gd name="adj1" fmla="val 35509"/>
              <a:gd name="adj2" fmla="val -138104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关于本书</a:t>
            </a:r>
            <a:endParaRPr lang="zh-CN" altLang="en-US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6215074" y="1928808"/>
            <a:ext cx="1500166" cy="635798"/>
          </a:xfrm>
          <a:prstGeom prst="wedgeRoundRectCallout">
            <a:avLst>
              <a:gd name="adj1" fmla="val 35509"/>
              <a:gd name="adj2" fmla="val -138104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关于本书所属学科</a:t>
            </a:r>
            <a:endParaRPr lang="zh-CN" altLang="en-US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Picture 3" descr="book_icon2-3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2910" y="3214692"/>
            <a:ext cx="1285884" cy="134228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928794" y="3286130"/>
            <a:ext cx="6572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每一种文献的作者及作者的详细背景信息，该图书相关的图书（以图书题名关键词在全库中做匹配，列出包含该图书题名关键词的所有图书），详细介绍该文献所属学科（推荐该学科相关的百科知识及相关图书）。</a:t>
            </a: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6706" y="21429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  <a:endParaRPr lang="zh-CN" altLang="en-US" sz="4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8860" y="1714494"/>
            <a:ext cx="63579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WEL </a:t>
            </a: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数据库介绍</a:t>
            </a:r>
            <a:endParaRPr lang="en-US" altLang="zh-CN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数据库平台使用</a:t>
            </a:r>
            <a:endParaRPr lang="en-US" altLang="zh-CN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（浏览，检索，阅读与下载，个性化）</a:t>
            </a:r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3" descr="book_icon2-3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85852" y="1643056"/>
            <a:ext cx="1071570" cy="111856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571504" y="285734"/>
            <a:ext cx="8429652" cy="4603768"/>
            <a:chOff x="571504" y="285734"/>
            <a:chExt cx="8429652" cy="4603768"/>
          </a:xfrm>
        </p:grpSpPr>
        <p:pic>
          <p:nvPicPr>
            <p:cNvPr id="4505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8694" y="285734"/>
              <a:ext cx="5715040" cy="1538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505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71768" y="1785933"/>
              <a:ext cx="6034132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圆角矩形标注 12"/>
            <p:cNvSpPr/>
            <p:nvPr/>
          </p:nvSpPr>
          <p:spPr>
            <a:xfrm>
              <a:off x="6929486" y="785800"/>
              <a:ext cx="1500166" cy="635798"/>
            </a:xfrm>
            <a:prstGeom prst="wedgeRoundRectCallout">
              <a:avLst>
                <a:gd name="adj1" fmla="val -72510"/>
                <a:gd name="adj2" fmla="val 253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其它图书</a:t>
              </a:r>
              <a:endPara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4506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7256" y="3357568"/>
              <a:ext cx="6132523" cy="1531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圆角矩形标注 13"/>
            <p:cNvSpPr/>
            <p:nvPr/>
          </p:nvSpPr>
          <p:spPr>
            <a:xfrm>
              <a:off x="571504" y="2214560"/>
              <a:ext cx="1714480" cy="635798"/>
            </a:xfrm>
            <a:prstGeom prst="wedgeRoundRectCallout">
              <a:avLst>
                <a:gd name="adj1" fmla="val 84117"/>
                <a:gd name="adj2" fmla="val 5715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本书作者的其它作品</a:t>
              </a:r>
              <a:endPara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圆角矩形标注 14"/>
            <p:cNvSpPr/>
            <p:nvPr/>
          </p:nvSpPr>
          <p:spPr>
            <a:xfrm>
              <a:off x="7286676" y="3929072"/>
              <a:ext cx="1714480" cy="635798"/>
            </a:xfrm>
            <a:prstGeom prst="wedgeRoundRectCallout">
              <a:avLst>
                <a:gd name="adj1" fmla="val -87362"/>
                <a:gd name="adj2" fmla="val -23413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本书所属学科其它作品</a:t>
              </a:r>
              <a:endPara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4693" y="1357304"/>
            <a:ext cx="196901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4957" y="1357304"/>
            <a:ext cx="1969009" cy="350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165" y="1357304"/>
            <a:ext cx="1969009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74429" y="1357304"/>
            <a:ext cx="196901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785918" y="214296"/>
            <a:ext cx="6929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    通过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二维码识别或者扫描，</a:t>
            </a:r>
            <a:r>
              <a:rPr lang="zh-CN" altLang="en-US" sz="16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从</a:t>
            </a:r>
            <a:r>
              <a:rPr lang="en-US" altLang="zh-CN" sz="16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World eBook Library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数据库中下载整本电子图书到移动终端</a:t>
            </a:r>
            <a:r>
              <a:rPr lang="zh-CN" altLang="en-US" sz="16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altLang="zh-CN" sz="16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World eBook Library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电子资源使用最通用的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PDF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MP3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Mp4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格式，适用于任何支持该格式的管理应用和阅读器管理与离线阅读。</a:t>
            </a:r>
            <a:endParaRPr lang="en-US" altLang="zh-CN" sz="16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Picture 3" descr="book_icon2-30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1472" y="223714"/>
            <a:ext cx="1071570" cy="111856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ok_icon2-3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57224" y="1239494"/>
            <a:ext cx="714380" cy="7457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43042" y="1357304"/>
            <a:ext cx="7072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成功注册的用户可</a:t>
            </a:r>
            <a:r>
              <a:rPr lang="zh-CN" altLang="en-US" sz="16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拥有</a:t>
            </a:r>
            <a:r>
              <a:rPr lang="en-US" altLang="zh-CN" sz="16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World eBook Library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数据库的个性化服务功能。</a:t>
            </a:r>
            <a:endParaRPr lang="zh-CN" altLang="en-US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785932"/>
            <a:ext cx="6357982" cy="303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88941" y="214296"/>
            <a:ext cx="7366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数据库平台使用（个性化服务）</a:t>
            </a:r>
            <a:endParaRPr lang="zh-CN" altLang="en-US" sz="4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 t="24194" r="6249" b="27419"/>
          <a:stretch>
            <a:fillRect/>
          </a:stretch>
        </p:blipFill>
        <p:spPr bwMode="auto">
          <a:xfrm>
            <a:off x="1428728" y="1000114"/>
            <a:ext cx="785818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285866"/>
            <a:ext cx="65722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 descr="book_icon2-3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14546" y="428610"/>
            <a:ext cx="714380" cy="7457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000364" y="546420"/>
            <a:ext cx="4572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选择网页右上角</a:t>
            </a:r>
            <a:r>
              <a:rPr lang="zh-CN" altLang="en-US" sz="16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sz="16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My Dashboard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登入个人账号</a:t>
            </a:r>
            <a:endParaRPr lang="zh-CN" altLang="en-US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book_icon2-3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1472" y="382238"/>
            <a:ext cx="714380" cy="7457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357290" y="732998"/>
            <a:ext cx="4572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选择网页右上角</a:t>
            </a:r>
            <a:r>
              <a:rPr lang="zh-CN" altLang="en-US" sz="16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sz="16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My Dashboard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登入个人账号</a:t>
            </a:r>
            <a:endParaRPr lang="zh-CN" altLang="en-US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00034" y="1142990"/>
            <a:ext cx="8143932" cy="3921946"/>
            <a:chOff x="500034" y="1142990"/>
            <a:chExt cx="8143932" cy="3921946"/>
          </a:xfrm>
        </p:grpSpPr>
        <p:grpSp>
          <p:nvGrpSpPr>
            <p:cNvPr id="10" name="组合 9"/>
            <p:cNvGrpSpPr/>
            <p:nvPr/>
          </p:nvGrpSpPr>
          <p:grpSpPr>
            <a:xfrm>
              <a:off x="649316" y="1142990"/>
              <a:ext cx="7994650" cy="2339983"/>
              <a:chOff x="649316" y="1142990"/>
              <a:chExt cx="7994650" cy="2339983"/>
            </a:xfrm>
          </p:grpSpPr>
          <p:pic>
            <p:nvPicPr>
              <p:cNvPr id="51202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2254"/>
              <a:stretch>
                <a:fillRect/>
              </a:stretch>
            </p:blipFill>
            <p:spPr bwMode="auto">
              <a:xfrm>
                <a:off x="649316" y="1142990"/>
                <a:ext cx="7994650" cy="23399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1204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25000" b="12500"/>
              <a:stretch>
                <a:fillRect/>
              </a:stretch>
            </p:blipFill>
            <p:spPr bwMode="auto">
              <a:xfrm>
                <a:off x="1714480" y="1785932"/>
                <a:ext cx="1682761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3" name="圆角矩形标注 12"/>
            <p:cNvSpPr/>
            <p:nvPr/>
          </p:nvSpPr>
          <p:spPr>
            <a:xfrm>
              <a:off x="500034" y="3714758"/>
              <a:ext cx="1500166" cy="635798"/>
            </a:xfrm>
            <a:prstGeom prst="wedgeRoundRectCallout">
              <a:avLst>
                <a:gd name="adj1" fmla="val -10785"/>
                <a:gd name="adj2" fmla="val -223667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操作历史</a:t>
              </a:r>
              <a:endPara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圆角矩形标注 13"/>
            <p:cNvSpPr/>
            <p:nvPr/>
          </p:nvSpPr>
          <p:spPr>
            <a:xfrm>
              <a:off x="1785918" y="4429138"/>
              <a:ext cx="1500166" cy="635798"/>
            </a:xfrm>
            <a:prstGeom prst="wedgeRoundRectCallout">
              <a:avLst>
                <a:gd name="adj1" fmla="val -50135"/>
                <a:gd name="adj2" fmla="val -332897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 账户</a:t>
              </a:r>
              <a:r>
                <a:rPr lang="zh-CN" altLang="en-US" sz="20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设置</a:t>
              </a:r>
              <a:endPara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圆角矩形标注 14"/>
            <p:cNvSpPr/>
            <p:nvPr/>
          </p:nvSpPr>
          <p:spPr>
            <a:xfrm>
              <a:off x="2285984" y="3714758"/>
              <a:ext cx="1500166" cy="635798"/>
            </a:xfrm>
            <a:prstGeom prst="wedgeRoundRectCallout">
              <a:avLst>
                <a:gd name="adj1" fmla="val -30846"/>
                <a:gd name="adj2" fmla="val -229129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我的书架</a:t>
              </a:r>
              <a:endPara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圆角矩形标注 15"/>
            <p:cNvSpPr/>
            <p:nvPr/>
          </p:nvSpPr>
          <p:spPr>
            <a:xfrm>
              <a:off x="3857620" y="3714758"/>
              <a:ext cx="1500166" cy="635798"/>
            </a:xfrm>
            <a:prstGeom prst="wedgeRoundRectCallout">
              <a:avLst>
                <a:gd name="adj1" fmla="val -74053"/>
                <a:gd name="adj2" fmla="val -225488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阅读历史</a:t>
              </a:r>
              <a:endPara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圆角矩形标注 16"/>
            <p:cNvSpPr/>
            <p:nvPr/>
          </p:nvSpPr>
          <p:spPr>
            <a:xfrm>
              <a:off x="5429256" y="3714758"/>
              <a:ext cx="1500166" cy="635798"/>
            </a:xfrm>
            <a:prstGeom prst="wedgeRoundRectCallout">
              <a:avLst>
                <a:gd name="adj1" fmla="val -101829"/>
                <a:gd name="adj2" fmla="val -232770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上传的图书</a:t>
              </a:r>
              <a:endPara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" name="圆角矩形标注 17"/>
            <p:cNvSpPr/>
            <p:nvPr/>
          </p:nvSpPr>
          <p:spPr>
            <a:xfrm>
              <a:off x="7000892" y="3714758"/>
              <a:ext cx="1500166" cy="635798"/>
            </a:xfrm>
            <a:prstGeom prst="wedgeRoundRectCallout">
              <a:avLst>
                <a:gd name="adj1" fmla="val -149666"/>
                <a:gd name="adj2" fmla="val -227309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F&amp;Q</a:t>
              </a:r>
              <a:endPara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4348" y="857238"/>
            <a:ext cx="7929618" cy="31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00166" y="857238"/>
            <a:ext cx="721523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en-US" altLang="zh-CN" sz="24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My Bookshelf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zh-CN" altLang="en-US" sz="24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en-US" altLang="zh-CN" sz="24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My Reading List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的区别</a:t>
            </a:r>
            <a:endParaRPr lang="en-US" altLang="zh-CN" sz="2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2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1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4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My Bookshelf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：我的书架，用户可以将任意一本书添加到“我的书架”，但是“我的书架“上的书并不在</a:t>
            </a:r>
            <a:r>
              <a:rPr lang="zh-CN" altLang="en-US" sz="14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en-US" altLang="zh-CN" sz="14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Reading List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中，用户可以将所需电子图书添加到书架中，以备后查。如果用户需要阅读某一电子读书，可打开该书页面将该书添加到</a:t>
            </a:r>
            <a:r>
              <a:rPr lang="zh-CN" altLang="en-US" sz="14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en-US" altLang="zh-CN" sz="14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Reading List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所建立的相应文件夹中。</a:t>
            </a:r>
          </a:p>
          <a:p>
            <a:endParaRPr lang="zh-CN" altLang="en-US" sz="1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4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Reading List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：阅读书单，用户可以为阅读书单建立文件夹管理阅读书单。在任一电子图书页面，都会有</a:t>
            </a:r>
            <a:r>
              <a:rPr lang="zh-CN" altLang="en-US" sz="14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en-US" altLang="zh-CN" sz="14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View/Hide My Reading Lists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选项，即浏览或者隐藏我的阅读书单。如果用户需要将该书添加到阅读书单中，可打开阅读书单，勾选所建立书单前面的复选框，即可将该书添加到阅读书单中，如果用户认为该书不属于所建立的任何文件夹，可添加建立新的文件夹，再将该书添加到阅读书单中。</a:t>
            </a: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3" descr="book_icon2-3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1472" y="223714"/>
            <a:ext cx="1071570" cy="111856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267494"/>
            <a:ext cx="7909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iGroup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公司定期为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World eBook Library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数据库订购和试用用户提供数据库指导专题，用户可登陆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iGroup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网站下载。</a:t>
            </a:r>
          </a:p>
        </p:txBody>
      </p:sp>
      <p:pic>
        <p:nvPicPr>
          <p:cNvPr id="10" name="图片 9" descr="【2018年1-2月】WEL数据库使用指导专题：美术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42717">
            <a:off x="671252" y="1121511"/>
            <a:ext cx="1862332" cy="3723878"/>
          </a:xfrm>
          <a:prstGeom prst="rect">
            <a:avLst/>
          </a:prstGeom>
        </p:spPr>
      </p:pic>
      <p:pic>
        <p:nvPicPr>
          <p:cNvPr id="11" name="图片 10" descr="【2018年3月】WEL数据库使用指导专题：探索宇宙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62117">
            <a:off x="1535348" y="1193885"/>
            <a:ext cx="1930437" cy="3795520"/>
          </a:xfrm>
          <a:prstGeom prst="rect">
            <a:avLst/>
          </a:prstGeom>
        </p:spPr>
      </p:pic>
      <p:pic>
        <p:nvPicPr>
          <p:cNvPr id="12" name="图片 11" descr="【2018年4月】WEL数据库使用指导专题：睡眠与失眠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69722">
            <a:off x="2557143" y="1231279"/>
            <a:ext cx="1936711" cy="3807854"/>
          </a:xfrm>
          <a:prstGeom prst="rect">
            <a:avLst/>
          </a:prstGeom>
        </p:spPr>
      </p:pic>
      <p:pic>
        <p:nvPicPr>
          <p:cNvPr id="13" name="图片 12" descr="【2018年5月】WEL数据库使用指导专题：词典的早期历史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859525">
            <a:off x="3479564" y="1193519"/>
            <a:ext cx="2180903" cy="4033241"/>
          </a:xfrm>
          <a:prstGeom prst="rect">
            <a:avLst/>
          </a:prstGeom>
        </p:spPr>
      </p:pic>
      <p:pic>
        <p:nvPicPr>
          <p:cNvPr id="14" name="图片 13" descr="【2018年6月】World eBook Library数据库使用指导专题：民俗音乐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963392">
            <a:off x="4173637" y="1137433"/>
            <a:ext cx="2283636" cy="4299576"/>
          </a:xfrm>
          <a:prstGeom prst="rect">
            <a:avLst/>
          </a:prstGeom>
        </p:spPr>
      </p:pic>
      <p:pic>
        <p:nvPicPr>
          <p:cNvPr id="15" name="图片 14" descr="【2018年7-8月】WEL数据库使用指导专题：足球——生命的运动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917399">
            <a:off x="5337512" y="1126039"/>
            <a:ext cx="2211186" cy="4011545"/>
          </a:xfrm>
          <a:prstGeom prst="rect">
            <a:avLst/>
          </a:prstGeom>
        </p:spPr>
      </p:pic>
      <p:pic>
        <p:nvPicPr>
          <p:cNvPr id="16" name="图片 15" descr="【2018年9月】World eBook Library数据库使用指导专题：礼仪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880044">
            <a:off x="6262793" y="1018721"/>
            <a:ext cx="1970185" cy="3939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34271" y="2649682"/>
            <a:ext cx="16754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谢  谢</a:t>
            </a:r>
            <a:r>
              <a:rPr lang="en-US" altLang="zh-CN" sz="4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!</a:t>
            </a:r>
            <a:endParaRPr lang="zh-CN" altLang="en-US" sz="4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3" descr="book_icon2-3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428992" y="642924"/>
            <a:ext cx="1928826" cy="201342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book_icon2-3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5720" y="1214428"/>
            <a:ext cx="1368728" cy="14287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663465" y="257159"/>
            <a:ext cx="38170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WEL</a:t>
            </a:r>
            <a:r>
              <a:rPr lang="zh-CN" altLang="en-US" sz="4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数据库介绍</a:t>
            </a:r>
            <a:endParaRPr lang="zh-CN" altLang="en-US" sz="4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1428728" y="1428742"/>
            <a:ext cx="7358114" cy="3156998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510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数据库简介：</a:t>
            </a:r>
            <a:endParaRPr kumimoji="0" lang="en-US" altLang="zh-CN" sz="5100" i="0" u="sng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全称：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World eBook Library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拥有</a:t>
            </a:r>
            <a:r>
              <a:rPr lang="en-US" altLang="zh-CN" sz="2800" b="1" u="sng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kumimoji="0" lang="zh-CN" altLang="zh-CN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,</a:t>
            </a:r>
            <a:r>
              <a:rPr lang="en-US" altLang="zh-CN" sz="2800" b="1" u="sng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</a:t>
            </a:r>
            <a:r>
              <a:rPr kumimoji="0" lang="zh-CN" altLang="zh-CN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00,000</a:t>
            </a:r>
            <a:r>
              <a:rPr kumimoji="0" lang="en-US" altLang="zh-CN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+</a:t>
            </a:r>
            <a:r>
              <a:rPr kumimoji="0" lang="zh-CN" alt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册</a:t>
            </a:r>
            <a:r>
              <a:rPr kumimoji="0" lang="zh-CN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标准的, 完整的 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、清晰的</a:t>
            </a:r>
            <a:r>
              <a:rPr kumimoji="0" lang="zh-CN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PDF 电子图书,电子文档等 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；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CN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200+</a:t>
            </a:r>
            <a:r>
              <a:rPr kumimoji="0" lang="zh-CN" alt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种语言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的文献资源；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CN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23,000+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种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Mp3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格式音频有声读物；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近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6000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种教学视频课件，更多资源正在增加中；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 </a:t>
            </a:r>
            <a:endParaRPr kumimoji="0" lang="en-US" altLang="zh-CN" sz="2800" b="1" i="0" u="sng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拥有数千兆字节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(multi-terabyte)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数据存储的网络服务器，是世界最大的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PDF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格式电子图书和电子文档数据服务网络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；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5100" u="sng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资源来源：</a:t>
            </a:r>
            <a:endParaRPr lang="en-US" altLang="zh-CN" sz="5100" u="sng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收集了来自全球</a:t>
            </a:r>
            <a:r>
              <a:rPr kumimoji="0" lang="en-US" altLang="zh-CN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200,000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余家出版机构的电子书；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541,890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位来自全球的优秀作者，其中包含大量人类历史上的著名大师的作品；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84304" y="214296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资源的收录情况</a:t>
            </a:r>
            <a:endParaRPr lang="zh-CN" altLang="en-US" sz="4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2910" y="1785932"/>
            <a:ext cx="7776864" cy="1169551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Harvard University</a:t>
            </a:r>
          </a:p>
          <a:p>
            <a:pPr>
              <a:lnSpc>
                <a:spcPct val="125000"/>
              </a:lnSpc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Massachusetts Institute of Technology</a:t>
            </a:r>
          </a:p>
          <a:p>
            <a:pPr>
              <a:lnSpc>
                <a:spcPct val="125000"/>
              </a:lnSpc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Oxford University</a:t>
            </a:r>
          </a:p>
          <a:p>
            <a:pPr>
              <a:lnSpc>
                <a:spcPct val="125000"/>
              </a:lnSpc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Stanford University</a:t>
            </a:r>
          </a:p>
          <a:p>
            <a:pPr>
              <a:lnSpc>
                <a:spcPct val="125000"/>
              </a:lnSpc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Michigan University</a:t>
            </a:r>
          </a:p>
          <a:p>
            <a:pPr>
              <a:lnSpc>
                <a:spcPct val="125000"/>
              </a:lnSpc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University of Toronto</a:t>
            </a:r>
          </a:p>
          <a:p>
            <a:pPr>
              <a:lnSpc>
                <a:spcPct val="125000"/>
              </a:lnSpc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Wellesley College</a:t>
            </a:r>
          </a:p>
          <a:p>
            <a:pPr>
              <a:lnSpc>
                <a:spcPct val="125000"/>
              </a:lnSpc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University of California</a:t>
            </a:r>
          </a:p>
          <a:p>
            <a:pPr>
              <a:lnSpc>
                <a:spcPct val="125000"/>
              </a:lnSpc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University of New York</a:t>
            </a:r>
          </a:p>
          <a:p>
            <a:pPr>
              <a:lnSpc>
                <a:spcPct val="125000"/>
              </a:lnSpc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……</a:t>
            </a:r>
            <a:endParaRPr lang="en-US" altLang="zh-CN" sz="14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2786050" y="1857370"/>
            <a:ext cx="5906040" cy="214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Macmillan Co.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（麦克米兰出版公司）</a:t>
            </a:r>
            <a:endParaRPr kumimoji="0" lang="zh-CN" alt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Houghton Mifflin Co.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（休顿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·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米夫林公司，拥有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170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多年的出版历史）</a:t>
            </a:r>
            <a:endParaRPr kumimoji="0" lang="zh-CN" alt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Harper &amp; Brothers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（哈勃兄弟出版社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)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C. Scribner's Sons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（查尔斯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.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斯克里布纳父子出版公司，美国文坛的名牌出版社）</a:t>
            </a:r>
            <a:endParaRPr kumimoji="0" lang="zh-CN" alt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Doubleday, Page &amp; Company (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道布尔戴佩奇出版公司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,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道布尔戴出版集团的前身）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</a:t>
            </a:r>
            <a:endParaRPr kumimoji="0" lang="zh-CN" alt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John Murray Ltd.(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英国约翰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·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穆莱出版社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)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D. Appleton &amp; Co.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（美国阿普尔顿出版公司）</a:t>
            </a:r>
            <a:endParaRPr kumimoji="0" lang="zh-CN" alt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Longmans, Green, and Co. 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（英国朗曼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, 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格林出版公司）</a:t>
            </a:r>
            <a:endParaRPr kumimoji="0" lang="zh-CN" alt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A&amp;C Black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A&amp;C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布莱克出版公司）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2910" y="1214428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大学出版社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10" y="1928808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商业出版社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42910" y="2714626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政府出版机构</a:t>
            </a:r>
          </a:p>
        </p:txBody>
      </p:sp>
      <p:grpSp>
        <p:nvGrpSpPr>
          <p:cNvPr id="2" name="组合 18"/>
          <p:cNvGrpSpPr/>
          <p:nvPr/>
        </p:nvGrpSpPr>
        <p:grpSpPr>
          <a:xfrm>
            <a:off x="3000364" y="2786064"/>
            <a:ext cx="5715040" cy="928694"/>
            <a:chOff x="3000364" y="3786196"/>
            <a:chExt cx="5715040" cy="928694"/>
          </a:xfrm>
        </p:grpSpPr>
        <p:pic>
          <p:nvPicPr>
            <p:cNvPr id="14" name="Picture 4" descr="Department of Education.jpe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00364" y="3786196"/>
              <a:ext cx="1053338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7" descr="Department of Commerce.jpe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43372" y="3786196"/>
              <a:ext cx="995096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8" descr="Government Printing Office.jpe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14942" y="3786196"/>
              <a:ext cx="1155301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0" descr="Small Business Administration.jpe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29389" y="3786196"/>
              <a:ext cx="1143008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8" descr="National Transportation.jpe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43834" y="3786196"/>
              <a:ext cx="1071570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矩形 19"/>
          <p:cNvSpPr/>
          <p:nvPr/>
        </p:nvSpPr>
        <p:spPr>
          <a:xfrm>
            <a:off x="642910" y="3429006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公共图书馆</a:t>
            </a: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2786050" y="3571882"/>
            <a:ext cx="38692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Library of Congress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（美国国会图书馆）</a:t>
            </a:r>
            <a:endParaRPr kumimoji="0" lang="zh-CN" altLang="en-US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New York Public Library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（纽约图书馆）</a:t>
            </a:r>
            <a:endParaRPr kumimoji="0" lang="zh-CN" altLang="en-US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Boston Public Library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（波士顿图书馆）</a:t>
            </a:r>
            <a:endParaRPr kumimoji="0" lang="zh-CN" alt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Federal Depository Library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（美国联邦寄存图书馆）</a:t>
            </a:r>
            <a:r>
              <a:rPr kumimoji="0" lang="zh-CN" altLang="en-US" sz="105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 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42910" y="4143386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学协会出版社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00562" y="2285998"/>
            <a:ext cx="35621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u="sng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200,000</a:t>
            </a:r>
            <a:r>
              <a:rPr lang="zh-CN" altLang="en-US" sz="4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余家</a:t>
            </a:r>
            <a:endParaRPr lang="zh-CN" altLang="en-US" sz="4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53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3249" grpId="0"/>
      <p:bldP spid="53249" grpId="1"/>
      <p:bldP spid="12" grpId="0"/>
      <p:bldP spid="13" grpId="0"/>
      <p:bldP spid="20" grpId="0"/>
      <p:bldP spid="21" grpId="0"/>
      <p:bldP spid="21" grpId="1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4008" y="1995686"/>
            <a:ext cx="4499992" cy="1812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个特色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Collection</a:t>
            </a:r>
          </a:p>
          <a:p>
            <a:pPr>
              <a:buFont typeface="Wingdings" pitchFamily="2" charset="2"/>
              <a:buChar char="p"/>
            </a:pPr>
            <a:endParaRPr lang="en-US" altLang="zh-CN" sz="900" dirty="0" smtClean="0">
              <a:solidFill>
                <a:schemeClr val="bg1"/>
              </a:solidFill>
              <a:ea typeface="微软雅黑" pitchFamily="34" charset="-122"/>
            </a:endParaRPr>
          </a:p>
          <a:p>
            <a:pPr>
              <a:lnSpc>
                <a:spcPct val="125000"/>
              </a:lnSpc>
              <a:buFont typeface="Wingdings" pitchFamily="2" charset="2"/>
              <a:buChar char="p"/>
            </a:pPr>
            <a:r>
              <a:rPr lang="en-US" altLang="zh-CN" sz="1050" dirty="0" smtClean="0">
                <a:solidFill>
                  <a:schemeClr val="bg1"/>
                </a:solidFill>
                <a:ea typeface="微软雅黑" pitchFamily="34" charset="-122"/>
              </a:rPr>
              <a:t>Academic eBooks Collections——</a:t>
            </a:r>
            <a:r>
              <a:rPr lang="zh-CN" altLang="en-US" sz="1050" dirty="0" smtClean="0">
                <a:solidFill>
                  <a:schemeClr val="bg1"/>
                </a:solidFill>
                <a:ea typeface="微软雅黑" pitchFamily="34" charset="-122"/>
              </a:rPr>
              <a:t>学术电子书；</a:t>
            </a:r>
            <a:endParaRPr lang="en-US" altLang="zh-CN" sz="1050" dirty="0" smtClean="0">
              <a:solidFill>
                <a:schemeClr val="bg1"/>
              </a:solidFill>
              <a:ea typeface="微软雅黑" pitchFamily="34" charset="-122"/>
            </a:endParaRPr>
          </a:p>
          <a:p>
            <a:pPr>
              <a:lnSpc>
                <a:spcPct val="125000"/>
              </a:lnSpc>
              <a:buFont typeface="Wingdings" pitchFamily="2" charset="2"/>
              <a:buChar char="p"/>
            </a:pPr>
            <a:r>
              <a:rPr lang="en-US" altLang="zh-CN" sz="1050" dirty="0" smtClean="0">
                <a:solidFill>
                  <a:schemeClr val="bg1"/>
                </a:solidFill>
                <a:ea typeface="微软雅黑" pitchFamily="34" charset="-122"/>
              </a:rPr>
              <a:t>eBooks Library Collections——</a:t>
            </a:r>
            <a:r>
              <a:rPr lang="zh-CN" altLang="en-US" sz="1050" dirty="0" smtClean="0">
                <a:solidFill>
                  <a:schemeClr val="bg1"/>
                </a:solidFill>
                <a:ea typeface="微软雅黑" pitchFamily="34" charset="-122"/>
              </a:rPr>
              <a:t>电子书馆藏；</a:t>
            </a:r>
            <a:endParaRPr lang="en-US" altLang="zh-CN" sz="1050" dirty="0" smtClean="0">
              <a:solidFill>
                <a:schemeClr val="bg1"/>
              </a:solidFill>
              <a:ea typeface="微软雅黑" pitchFamily="34" charset="-122"/>
            </a:endParaRPr>
          </a:p>
          <a:p>
            <a:pPr>
              <a:lnSpc>
                <a:spcPct val="125000"/>
              </a:lnSpc>
              <a:buFont typeface="Wingdings" pitchFamily="2" charset="2"/>
              <a:buChar char="p"/>
            </a:pPr>
            <a:r>
              <a:rPr lang="en-US" altLang="zh-CN" sz="1050" dirty="0" smtClean="0">
                <a:solidFill>
                  <a:schemeClr val="bg1"/>
                </a:solidFill>
                <a:ea typeface="微软雅黑" pitchFamily="34" charset="-122"/>
              </a:rPr>
              <a:t>Graphic Novel Collections——</a:t>
            </a:r>
            <a:r>
              <a:rPr lang="zh-CN" altLang="en-US" sz="1050" dirty="0" smtClean="0">
                <a:solidFill>
                  <a:schemeClr val="bg1"/>
                </a:solidFill>
                <a:ea typeface="微软雅黑" pitchFamily="34" charset="-122"/>
              </a:rPr>
              <a:t>图画书</a:t>
            </a:r>
          </a:p>
          <a:p>
            <a:pPr>
              <a:lnSpc>
                <a:spcPct val="125000"/>
              </a:lnSpc>
              <a:buFont typeface="Wingdings" pitchFamily="2" charset="2"/>
              <a:buChar char="p"/>
            </a:pPr>
            <a:r>
              <a:rPr lang="en-US" altLang="zh-CN" sz="1050" dirty="0" smtClean="0">
                <a:solidFill>
                  <a:schemeClr val="bg1"/>
                </a:solidFill>
                <a:ea typeface="微软雅黑" pitchFamily="34" charset="-122"/>
              </a:rPr>
              <a:t>Journal and Magazine Collection——</a:t>
            </a:r>
            <a:r>
              <a:rPr lang="zh-CN" altLang="en-US" sz="1050" dirty="0" smtClean="0">
                <a:solidFill>
                  <a:schemeClr val="bg1"/>
                </a:solidFill>
                <a:ea typeface="微软雅黑" pitchFamily="34" charset="-122"/>
              </a:rPr>
              <a:t>期刊与杂志</a:t>
            </a:r>
            <a:endParaRPr lang="en-US" altLang="zh-CN" sz="1050" dirty="0" smtClean="0">
              <a:solidFill>
                <a:schemeClr val="bg1"/>
              </a:solidFill>
              <a:ea typeface="微软雅黑" pitchFamily="34" charset="-122"/>
            </a:endParaRPr>
          </a:p>
          <a:p>
            <a:pPr>
              <a:lnSpc>
                <a:spcPct val="125000"/>
              </a:lnSpc>
              <a:buFont typeface="Wingdings" pitchFamily="2" charset="2"/>
              <a:buChar char="p"/>
            </a:pPr>
            <a:r>
              <a:rPr lang="en-US" altLang="zh-CN" sz="1050" dirty="0" smtClean="0">
                <a:solidFill>
                  <a:schemeClr val="bg1"/>
                </a:solidFill>
                <a:ea typeface="微软雅黑" pitchFamily="34" charset="-122"/>
              </a:rPr>
              <a:t>Audio eBook Collection——</a:t>
            </a:r>
            <a:r>
              <a:rPr lang="zh-CN" altLang="en-US" sz="1050" dirty="0" smtClean="0">
                <a:solidFill>
                  <a:schemeClr val="bg1"/>
                </a:solidFill>
                <a:ea typeface="微软雅黑" pitchFamily="34" charset="-122"/>
              </a:rPr>
              <a:t>有声读物，包含</a:t>
            </a:r>
            <a:r>
              <a:rPr lang="en-US" altLang="zh-CN" sz="1050" dirty="0" smtClean="0">
                <a:solidFill>
                  <a:schemeClr val="bg1"/>
                </a:solidFill>
                <a:ea typeface="微软雅黑" pitchFamily="34" charset="-122"/>
              </a:rPr>
              <a:t>WEL</a:t>
            </a:r>
            <a:r>
              <a:rPr lang="zh-CN" altLang="en-US" sz="1050" dirty="0" smtClean="0">
                <a:solidFill>
                  <a:schemeClr val="bg1"/>
                </a:solidFill>
                <a:ea typeface="微软雅黑" pitchFamily="34" charset="-122"/>
              </a:rPr>
              <a:t>所有</a:t>
            </a:r>
            <a:r>
              <a:rPr lang="en-US" altLang="zh-CN" sz="1050" dirty="0" smtClean="0">
                <a:solidFill>
                  <a:schemeClr val="bg1"/>
                </a:solidFill>
                <a:ea typeface="微软雅黑" pitchFamily="34" charset="-122"/>
              </a:rPr>
              <a:t>Mp3</a:t>
            </a:r>
            <a:r>
              <a:rPr lang="zh-CN" altLang="en-US" sz="1050" dirty="0" smtClean="0">
                <a:solidFill>
                  <a:schemeClr val="bg1"/>
                </a:solidFill>
                <a:ea typeface="微软雅黑" pitchFamily="34" charset="-122"/>
              </a:rPr>
              <a:t>格式资源</a:t>
            </a:r>
            <a:endParaRPr lang="en-US" altLang="zh-CN" sz="1050" dirty="0" smtClean="0">
              <a:solidFill>
                <a:schemeClr val="bg1"/>
              </a:solidFill>
              <a:ea typeface="微软雅黑" pitchFamily="34" charset="-122"/>
            </a:endParaRPr>
          </a:p>
          <a:p>
            <a:pPr>
              <a:lnSpc>
                <a:spcPct val="125000"/>
              </a:lnSpc>
              <a:buFont typeface="Wingdings" pitchFamily="2" charset="2"/>
              <a:buChar char="p"/>
            </a:pPr>
            <a:r>
              <a:rPr lang="en-US" altLang="zh-CN" sz="1050" dirty="0" smtClean="0">
                <a:solidFill>
                  <a:schemeClr val="bg1"/>
                </a:solidFill>
                <a:ea typeface="微软雅黑" pitchFamily="34" charset="-122"/>
              </a:rPr>
              <a:t>Library Exhibits——</a:t>
            </a:r>
            <a:r>
              <a:rPr lang="zh-CN" altLang="en-US" sz="1050" dirty="0" smtClean="0">
                <a:solidFill>
                  <a:schemeClr val="bg1"/>
                </a:solidFill>
                <a:ea typeface="微软雅黑" pitchFamily="34" charset="-122"/>
              </a:rPr>
              <a:t>主题书展</a:t>
            </a:r>
            <a:endParaRPr lang="en-US" altLang="zh-CN" sz="1050" dirty="0" smtClean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4304" y="214296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资源的收录情况</a:t>
            </a:r>
            <a:endParaRPr lang="zh-CN" altLang="en-US" sz="4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9662"/>
            <a:ext cx="36861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857370"/>
            <a:ext cx="2659193" cy="250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71472" y="1785932"/>
            <a:ext cx="500066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33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个学术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Collection</a:t>
            </a:r>
          </a:p>
          <a:p>
            <a:pPr algn="just">
              <a:buFont typeface="Wingdings" pitchFamily="2" charset="2"/>
              <a:buChar char="p"/>
            </a:pPr>
            <a:endParaRPr lang="en-US" altLang="zh-CN" sz="900" dirty="0" smtClean="0">
              <a:solidFill>
                <a:schemeClr val="bg1"/>
              </a:solidFill>
              <a:ea typeface="微软雅黑" pitchFamily="34" charset="-122"/>
            </a:endParaRPr>
          </a:p>
          <a:p>
            <a:r>
              <a:rPr lang="en-US" altLang="zh-CN" sz="1200" dirty="0" smtClean="0">
                <a:solidFill>
                  <a:schemeClr val="bg1"/>
                </a:solidFill>
                <a:ea typeface="微软雅黑" pitchFamily="34" charset="-122"/>
              </a:rPr>
              <a:t>Agriculture</a:t>
            </a:r>
            <a:r>
              <a:rPr lang="zh-CN" altLang="en-US" sz="1200" dirty="0" smtClean="0">
                <a:solidFill>
                  <a:schemeClr val="bg1"/>
                </a:solidFill>
                <a:ea typeface="微软雅黑" pitchFamily="34" charset="-122"/>
              </a:rPr>
              <a:t>，</a:t>
            </a:r>
            <a:r>
              <a:rPr lang="en-US" altLang="zh-CN" sz="1200" dirty="0" smtClean="0">
                <a:solidFill>
                  <a:schemeClr val="bg1"/>
                </a:solidFill>
                <a:ea typeface="微软雅黑" pitchFamily="34" charset="-122"/>
              </a:rPr>
              <a:t>Anthropology</a:t>
            </a:r>
          </a:p>
          <a:p>
            <a:r>
              <a:rPr lang="en-US" altLang="zh-CN" sz="1200" dirty="0" smtClean="0">
                <a:solidFill>
                  <a:schemeClr val="bg1"/>
                </a:solidFill>
                <a:ea typeface="微软雅黑" pitchFamily="34" charset="-122"/>
              </a:rPr>
              <a:t>Astronomy</a:t>
            </a:r>
            <a:r>
              <a:rPr lang="zh-CN" altLang="en-US" sz="1200" dirty="0" smtClean="0">
                <a:solidFill>
                  <a:schemeClr val="bg1"/>
                </a:solidFill>
                <a:ea typeface="微软雅黑" pitchFamily="34" charset="-122"/>
              </a:rPr>
              <a:t>，</a:t>
            </a:r>
            <a:r>
              <a:rPr lang="en-US" altLang="zh-CN" sz="1200" dirty="0" smtClean="0">
                <a:solidFill>
                  <a:schemeClr val="bg1"/>
                </a:solidFill>
                <a:ea typeface="微软雅黑" pitchFamily="34" charset="-122"/>
              </a:rPr>
              <a:t>Bibliography</a:t>
            </a:r>
            <a:r>
              <a:rPr lang="zh-CN" altLang="en-US" sz="1200" dirty="0" smtClean="0">
                <a:solidFill>
                  <a:schemeClr val="bg1"/>
                </a:solidFill>
                <a:ea typeface="微软雅黑" pitchFamily="34" charset="-122"/>
              </a:rPr>
              <a:t>，</a:t>
            </a:r>
            <a:r>
              <a:rPr lang="en-US" altLang="zh-CN" sz="1200" dirty="0" smtClean="0">
                <a:solidFill>
                  <a:schemeClr val="bg1"/>
                </a:solidFill>
                <a:ea typeface="微软雅黑" pitchFamily="34" charset="-122"/>
              </a:rPr>
              <a:t>Biology</a:t>
            </a:r>
            <a:r>
              <a:rPr lang="zh-CN" altLang="en-US" sz="1200" dirty="0" smtClean="0">
                <a:solidFill>
                  <a:schemeClr val="bg1"/>
                </a:solidFill>
                <a:ea typeface="微软雅黑" pitchFamily="34" charset="-122"/>
              </a:rPr>
              <a:t>，</a:t>
            </a:r>
            <a:r>
              <a:rPr lang="en-US" altLang="zh-CN" sz="1200" dirty="0" smtClean="0">
                <a:solidFill>
                  <a:schemeClr val="bg1"/>
                </a:solidFill>
                <a:ea typeface="微软雅黑" pitchFamily="34" charset="-122"/>
              </a:rPr>
              <a:t>Reference Collection</a:t>
            </a:r>
            <a:r>
              <a:rPr lang="zh-CN" altLang="en-US" sz="1200" dirty="0" smtClean="0">
                <a:solidFill>
                  <a:schemeClr val="bg1"/>
                </a:solidFill>
                <a:ea typeface="微软雅黑" pitchFamily="34" charset="-122"/>
              </a:rPr>
              <a:t>，</a:t>
            </a:r>
            <a:r>
              <a:rPr lang="en-US" altLang="zh-CN" sz="1200" dirty="0" smtClean="0">
                <a:solidFill>
                  <a:schemeClr val="bg1"/>
                </a:solidFill>
                <a:ea typeface="微软雅黑" pitchFamily="34" charset="-122"/>
              </a:rPr>
              <a:t>Chemistry</a:t>
            </a:r>
          </a:p>
          <a:p>
            <a:r>
              <a:rPr lang="en-US" altLang="zh-CN" sz="1200" dirty="0" smtClean="0">
                <a:solidFill>
                  <a:schemeClr val="bg1"/>
                </a:solidFill>
                <a:ea typeface="微软雅黑" pitchFamily="34" charset="-122"/>
              </a:rPr>
              <a:t>Commerce</a:t>
            </a:r>
            <a:r>
              <a:rPr lang="zh-CN" altLang="en-US" sz="1200" dirty="0" smtClean="0">
                <a:solidFill>
                  <a:schemeClr val="bg1"/>
                </a:solidFill>
                <a:ea typeface="微软雅黑" pitchFamily="34" charset="-122"/>
              </a:rPr>
              <a:t>，</a:t>
            </a:r>
            <a:r>
              <a:rPr lang="en-US" altLang="zh-CN" sz="1200" dirty="0" smtClean="0">
                <a:solidFill>
                  <a:schemeClr val="bg1"/>
                </a:solidFill>
                <a:ea typeface="微软雅黑" pitchFamily="34" charset="-122"/>
              </a:rPr>
              <a:t>Economy</a:t>
            </a:r>
            <a:r>
              <a:rPr lang="zh-CN" altLang="en-US" sz="1200" dirty="0" smtClean="0">
                <a:solidFill>
                  <a:schemeClr val="bg1"/>
                </a:solidFill>
                <a:ea typeface="微软雅黑" pitchFamily="34" charset="-122"/>
              </a:rPr>
              <a:t>，</a:t>
            </a:r>
            <a:r>
              <a:rPr lang="en-US" altLang="zh-CN" sz="1200" dirty="0" smtClean="0">
                <a:solidFill>
                  <a:schemeClr val="bg1"/>
                </a:solidFill>
                <a:ea typeface="微软雅黑" pitchFamily="34" charset="-122"/>
              </a:rPr>
              <a:t>Law</a:t>
            </a:r>
          </a:p>
          <a:p>
            <a:r>
              <a:rPr lang="en-US" altLang="zh-CN" sz="1200" dirty="0" smtClean="0">
                <a:solidFill>
                  <a:schemeClr val="bg1"/>
                </a:solidFill>
                <a:ea typeface="微软雅黑" pitchFamily="34" charset="-122"/>
              </a:rPr>
              <a:t>Literature</a:t>
            </a:r>
            <a:r>
              <a:rPr lang="zh-CN" altLang="en-US" sz="1200" dirty="0" smtClean="0">
                <a:solidFill>
                  <a:schemeClr val="bg1"/>
                </a:solidFill>
                <a:ea typeface="微软雅黑" pitchFamily="34" charset="-122"/>
              </a:rPr>
              <a:t>，</a:t>
            </a:r>
            <a:r>
              <a:rPr lang="en-US" altLang="zh-CN" sz="1200" dirty="0" smtClean="0">
                <a:solidFill>
                  <a:schemeClr val="bg1"/>
                </a:solidFill>
                <a:ea typeface="微软雅黑" pitchFamily="34" charset="-122"/>
              </a:rPr>
              <a:t>Management</a:t>
            </a:r>
            <a:r>
              <a:rPr lang="zh-CN" altLang="en-US" sz="1200" dirty="0" smtClean="0">
                <a:solidFill>
                  <a:schemeClr val="bg1"/>
                </a:solidFill>
                <a:ea typeface="微软雅黑" pitchFamily="34" charset="-122"/>
              </a:rPr>
              <a:t>，</a:t>
            </a:r>
            <a:r>
              <a:rPr lang="en-US" altLang="zh-CN" sz="1200" dirty="0" smtClean="0">
                <a:solidFill>
                  <a:schemeClr val="bg1"/>
                </a:solidFill>
                <a:ea typeface="微软雅黑" pitchFamily="34" charset="-122"/>
              </a:rPr>
              <a:t>Education</a:t>
            </a:r>
            <a:r>
              <a:rPr lang="zh-CN" altLang="en-US" sz="1200" dirty="0" smtClean="0">
                <a:solidFill>
                  <a:schemeClr val="bg1"/>
                </a:solidFill>
                <a:ea typeface="微软雅黑" pitchFamily="34" charset="-122"/>
              </a:rPr>
              <a:t>，</a:t>
            </a:r>
            <a:r>
              <a:rPr lang="en-US" altLang="zh-CN" sz="1200" dirty="0" smtClean="0">
                <a:solidFill>
                  <a:schemeClr val="bg1"/>
                </a:solidFill>
                <a:ea typeface="微软雅黑" pitchFamily="34" charset="-122"/>
              </a:rPr>
              <a:t>Finance</a:t>
            </a:r>
          </a:p>
          <a:p>
            <a:r>
              <a:rPr lang="en-US" altLang="zh-CN" sz="1200" dirty="0" smtClean="0">
                <a:solidFill>
                  <a:schemeClr val="bg1"/>
                </a:solidFill>
                <a:ea typeface="微软雅黑" pitchFamily="34" charset="-122"/>
              </a:rPr>
              <a:t>Fine Arts</a:t>
            </a:r>
            <a:r>
              <a:rPr lang="zh-CN" altLang="en-US" sz="1200" dirty="0" smtClean="0">
                <a:solidFill>
                  <a:schemeClr val="bg1"/>
                </a:solidFill>
                <a:ea typeface="微软雅黑" pitchFamily="34" charset="-122"/>
              </a:rPr>
              <a:t>，</a:t>
            </a:r>
            <a:r>
              <a:rPr lang="en-US" altLang="zh-CN" sz="1200" dirty="0" smtClean="0">
                <a:solidFill>
                  <a:schemeClr val="bg1"/>
                </a:solidFill>
                <a:ea typeface="微软雅黑" pitchFamily="34" charset="-122"/>
              </a:rPr>
              <a:t>Geography</a:t>
            </a:r>
            <a:r>
              <a:rPr lang="zh-CN" altLang="en-US" sz="1200" dirty="0" smtClean="0">
                <a:solidFill>
                  <a:schemeClr val="bg1"/>
                </a:solidFill>
                <a:ea typeface="微软雅黑" pitchFamily="34" charset="-122"/>
              </a:rPr>
              <a:t>，</a:t>
            </a:r>
            <a:r>
              <a:rPr lang="en-US" altLang="zh-CN" sz="1200" dirty="0" smtClean="0">
                <a:solidFill>
                  <a:schemeClr val="bg1"/>
                </a:solidFill>
                <a:ea typeface="微软雅黑" pitchFamily="34" charset="-122"/>
              </a:rPr>
              <a:t>Medicine</a:t>
            </a:r>
            <a:r>
              <a:rPr lang="zh-CN" altLang="en-US" sz="1200" dirty="0" smtClean="0">
                <a:solidFill>
                  <a:schemeClr val="bg1"/>
                </a:solidFill>
                <a:ea typeface="微软雅黑" pitchFamily="34" charset="-122"/>
              </a:rPr>
              <a:t>，</a:t>
            </a:r>
            <a:r>
              <a:rPr lang="en-US" altLang="zh-CN" sz="1200" dirty="0" smtClean="0">
                <a:solidFill>
                  <a:schemeClr val="bg1"/>
                </a:solidFill>
                <a:ea typeface="微软雅黑" pitchFamily="34" charset="-122"/>
              </a:rPr>
              <a:t>Military Science</a:t>
            </a:r>
          </a:p>
          <a:p>
            <a:r>
              <a:rPr lang="en-US" altLang="zh-CN" sz="1200" dirty="0" smtClean="0">
                <a:solidFill>
                  <a:schemeClr val="bg1"/>
                </a:solidFill>
                <a:ea typeface="微软雅黑" pitchFamily="34" charset="-122"/>
              </a:rPr>
              <a:t>Government</a:t>
            </a:r>
            <a:r>
              <a:rPr lang="zh-CN" altLang="en-US" sz="1200" dirty="0" smtClean="0">
                <a:solidFill>
                  <a:schemeClr val="bg1"/>
                </a:solidFill>
                <a:ea typeface="微软雅黑" pitchFamily="34" charset="-122"/>
              </a:rPr>
              <a:t>，</a:t>
            </a:r>
            <a:r>
              <a:rPr lang="en-US" altLang="zh-CN" sz="1200" dirty="0" smtClean="0">
                <a:solidFill>
                  <a:schemeClr val="bg1"/>
                </a:solidFill>
                <a:ea typeface="微软雅黑" pitchFamily="34" charset="-122"/>
              </a:rPr>
              <a:t>History</a:t>
            </a:r>
            <a:r>
              <a:rPr lang="zh-CN" altLang="en-US" sz="1200" dirty="0" smtClean="0">
                <a:solidFill>
                  <a:schemeClr val="bg1"/>
                </a:solidFill>
                <a:ea typeface="微软雅黑" pitchFamily="34" charset="-122"/>
              </a:rPr>
              <a:t>，</a:t>
            </a:r>
            <a:r>
              <a:rPr lang="en-US" altLang="zh-CN" sz="1200" dirty="0" smtClean="0">
                <a:solidFill>
                  <a:schemeClr val="bg1"/>
                </a:solidFill>
                <a:ea typeface="微软雅黑" pitchFamily="34" charset="-122"/>
              </a:rPr>
              <a:t>Language</a:t>
            </a:r>
            <a:r>
              <a:rPr lang="zh-CN" altLang="en-US" sz="1200" dirty="0" smtClean="0">
                <a:solidFill>
                  <a:schemeClr val="bg1"/>
                </a:solidFill>
                <a:ea typeface="微软雅黑" pitchFamily="34" charset="-122"/>
              </a:rPr>
              <a:t>，</a:t>
            </a:r>
            <a:r>
              <a:rPr lang="en-US" altLang="zh-CN" sz="1200" dirty="0" smtClean="0">
                <a:solidFill>
                  <a:schemeClr val="bg1"/>
                </a:solidFill>
                <a:ea typeface="微软雅黑" pitchFamily="34" charset="-122"/>
              </a:rPr>
              <a:t>Math</a:t>
            </a:r>
          </a:p>
          <a:p>
            <a:r>
              <a:rPr lang="en-US" altLang="zh-CN" sz="1200" dirty="0" smtClean="0">
                <a:solidFill>
                  <a:schemeClr val="bg1"/>
                </a:solidFill>
                <a:ea typeface="微软雅黑" pitchFamily="34" charset="-122"/>
              </a:rPr>
              <a:t>Psychology</a:t>
            </a:r>
            <a:r>
              <a:rPr lang="zh-CN" altLang="en-US" sz="1200" dirty="0" smtClean="0">
                <a:solidFill>
                  <a:schemeClr val="bg1"/>
                </a:solidFill>
                <a:ea typeface="微软雅黑" pitchFamily="34" charset="-122"/>
              </a:rPr>
              <a:t>，</a:t>
            </a:r>
            <a:r>
              <a:rPr lang="en-US" altLang="zh-CN" sz="1200" dirty="0" smtClean="0">
                <a:solidFill>
                  <a:schemeClr val="bg1"/>
                </a:solidFill>
                <a:ea typeface="微软雅黑" pitchFamily="34" charset="-122"/>
              </a:rPr>
              <a:t>Recreation</a:t>
            </a:r>
            <a:r>
              <a:rPr lang="zh-CN" altLang="en-US" sz="1200" dirty="0" smtClean="0">
                <a:solidFill>
                  <a:schemeClr val="bg1"/>
                </a:solidFill>
                <a:ea typeface="微软雅黑" pitchFamily="34" charset="-122"/>
              </a:rPr>
              <a:t>，</a:t>
            </a:r>
            <a:r>
              <a:rPr lang="en-US" altLang="zh-CN" sz="1200" dirty="0" smtClean="0">
                <a:solidFill>
                  <a:schemeClr val="bg1"/>
                </a:solidFill>
                <a:ea typeface="微软雅黑" pitchFamily="34" charset="-122"/>
              </a:rPr>
              <a:t>Physics</a:t>
            </a:r>
          </a:p>
          <a:p>
            <a:r>
              <a:rPr lang="en-US" altLang="zh-CN" sz="1200" dirty="0" smtClean="0">
                <a:solidFill>
                  <a:schemeClr val="bg1"/>
                </a:solidFill>
                <a:ea typeface="微软雅黑" pitchFamily="34" charset="-122"/>
              </a:rPr>
              <a:t>Music</a:t>
            </a:r>
            <a:r>
              <a:rPr lang="zh-CN" altLang="en-US" sz="1200" dirty="0" smtClean="0">
                <a:solidFill>
                  <a:schemeClr val="bg1"/>
                </a:solidFill>
                <a:ea typeface="微软雅黑" pitchFamily="34" charset="-122"/>
              </a:rPr>
              <a:t>，</a:t>
            </a:r>
            <a:r>
              <a:rPr lang="en-US" altLang="zh-CN" sz="1200" dirty="0" smtClean="0">
                <a:solidFill>
                  <a:schemeClr val="bg1"/>
                </a:solidFill>
                <a:ea typeface="微软雅黑" pitchFamily="34" charset="-122"/>
              </a:rPr>
              <a:t>Naval Science</a:t>
            </a:r>
            <a:r>
              <a:rPr lang="zh-CN" altLang="en-US" sz="1200" dirty="0" smtClean="0">
                <a:solidFill>
                  <a:schemeClr val="bg1"/>
                </a:solidFill>
                <a:ea typeface="微软雅黑" pitchFamily="34" charset="-122"/>
              </a:rPr>
              <a:t>，</a:t>
            </a:r>
            <a:r>
              <a:rPr lang="en-US" altLang="zh-CN" sz="1200" dirty="0" smtClean="0">
                <a:solidFill>
                  <a:schemeClr val="bg1"/>
                </a:solidFill>
                <a:ea typeface="微软雅黑" pitchFamily="34" charset="-122"/>
              </a:rPr>
              <a:t>Philosophy</a:t>
            </a:r>
          </a:p>
          <a:p>
            <a:r>
              <a:rPr lang="en-US" altLang="zh-CN" sz="1200" dirty="0" smtClean="0">
                <a:solidFill>
                  <a:schemeClr val="bg1"/>
                </a:solidFill>
                <a:ea typeface="微软雅黑" pitchFamily="34" charset="-122"/>
              </a:rPr>
              <a:t>Political Science</a:t>
            </a:r>
            <a:r>
              <a:rPr lang="zh-CN" altLang="en-US" sz="1200" dirty="0" smtClean="0">
                <a:solidFill>
                  <a:schemeClr val="bg1"/>
                </a:solidFill>
                <a:ea typeface="微软雅黑" pitchFamily="34" charset="-122"/>
              </a:rPr>
              <a:t>，</a:t>
            </a:r>
            <a:r>
              <a:rPr lang="en-US" altLang="zh-CN" sz="1200" dirty="0" smtClean="0">
                <a:solidFill>
                  <a:schemeClr val="bg1"/>
                </a:solidFill>
                <a:ea typeface="微软雅黑" pitchFamily="34" charset="-122"/>
              </a:rPr>
              <a:t>Religion</a:t>
            </a:r>
            <a:r>
              <a:rPr lang="zh-CN" altLang="en-US" sz="1200" dirty="0" smtClean="0">
                <a:solidFill>
                  <a:schemeClr val="bg1"/>
                </a:solidFill>
                <a:ea typeface="微软雅黑" pitchFamily="34" charset="-122"/>
              </a:rPr>
              <a:t>，</a:t>
            </a:r>
            <a:r>
              <a:rPr lang="en-US" altLang="zh-CN" sz="1200" dirty="0" smtClean="0">
                <a:solidFill>
                  <a:schemeClr val="bg1"/>
                </a:solidFill>
                <a:ea typeface="微软雅黑" pitchFamily="34" charset="-122"/>
              </a:rPr>
              <a:t>Sociology</a:t>
            </a:r>
          </a:p>
          <a:p>
            <a:r>
              <a:rPr lang="en-US" altLang="zh-CN" sz="1200" dirty="0" smtClean="0">
                <a:solidFill>
                  <a:schemeClr val="bg1"/>
                </a:solidFill>
                <a:ea typeface="微软雅黑" pitchFamily="34" charset="-122"/>
              </a:rPr>
              <a:t>Statistics</a:t>
            </a:r>
            <a:r>
              <a:rPr lang="zh-CN" altLang="en-US" sz="1200" dirty="0" smtClean="0">
                <a:solidFill>
                  <a:schemeClr val="bg1"/>
                </a:solidFill>
                <a:ea typeface="微软雅黑" pitchFamily="34" charset="-122"/>
              </a:rPr>
              <a:t>，</a:t>
            </a:r>
            <a:r>
              <a:rPr lang="en-US" altLang="zh-CN" sz="1200" dirty="0" smtClean="0">
                <a:solidFill>
                  <a:schemeClr val="bg1"/>
                </a:solidFill>
                <a:ea typeface="微软雅黑" pitchFamily="34" charset="-122"/>
              </a:rPr>
              <a:t>Technology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84304" y="214296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资源的收录情况</a:t>
            </a:r>
            <a:endParaRPr lang="zh-CN" altLang="en-US" sz="4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43043"/>
            <a:ext cx="6115930" cy="309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0" y="1051837"/>
            <a:ext cx="9144000" cy="41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658382" y="214296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数据库平台使用（浏览）</a:t>
            </a:r>
            <a:endParaRPr lang="zh-CN" altLang="en-US" sz="4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7643834" y="1800220"/>
            <a:ext cx="1500166" cy="707236"/>
          </a:xfrm>
          <a:prstGeom prst="wedgeRoundRectCallout">
            <a:avLst>
              <a:gd name="adj1" fmla="val -97572"/>
              <a:gd name="adj2" fmla="val -64604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登入账户</a:t>
            </a:r>
            <a:endParaRPr lang="zh-CN" altLang="en-US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5286380" y="2443162"/>
            <a:ext cx="1500166" cy="707236"/>
          </a:xfrm>
          <a:prstGeom prst="wedgeRoundRectCallout">
            <a:avLst>
              <a:gd name="adj1" fmla="val -102261"/>
              <a:gd name="adj2" fmla="val -39541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所属机构</a:t>
            </a:r>
            <a:endParaRPr lang="zh-CN" altLang="en-US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285720" y="4114811"/>
            <a:ext cx="1500166" cy="707236"/>
          </a:xfrm>
          <a:prstGeom prst="wedgeRoundRectCallout">
            <a:avLst>
              <a:gd name="adj1" fmla="val 58093"/>
              <a:gd name="adj2" fmla="val -168435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在线视频教程</a:t>
            </a:r>
            <a:endParaRPr lang="zh-CN" altLang="en-US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304"/>
            <a:ext cx="4857784" cy="60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47135"/>
            <a:ext cx="4857784" cy="63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774807"/>
            <a:ext cx="4857784" cy="62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487569"/>
            <a:ext cx="4857784" cy="63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圆角矩形标注 6"/>
          <p:cNvSpPr/>
          <p:nvPr/>
        </p:nvSpPr>
        <p:spPr>
          <a:xfrm>
            <a:off x="7000892" y="1357304"/>
            <a:ext cx="1500166" cy="707236"/>
          </a:xfrm>
          <a:prstGeom prst="wedgeRoundRectCallout">
            <a:avLst>
              <a:gd name="adj1" fmla="val -204240"/>
              <a:gd name="adj2" fmla="val 25182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每日推荐</a:t>
            </a:r>
            <a:endParaRPr lang="zh-CN" altLang="en-US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7143768" y="2500312"/>
            <a:ext cx="1500166" cy="707236"/>
          </a:xfrm>
          <a:prstGeom prst="wedgeRoundRectCallout">
            <a:avLst>
              <a:gd name="adj1" fmla="val -198315"/>
              <a:gd name="adj2" fmla="val -5345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杂志选读</a:t>
            </a:r>
            <a:endParaRPr lang="zh-CN" altLang="en-US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5429256" y="1928808"/>
            <a:ext cx="1500166" cy="707236"/>
          </a:xfrm>
          <a:prstGeom prst="wedgeRoundRectCallout">
            <a:avLst>
              <a:gd name="adj1" fmla="val -79794"/>
              <a:gd name="adj2" fmla="val 18000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经典文献选读</a:t>
            </a:r>
            <a:endParaRPr lang="zh-CN" altLang="en-US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5857884" y="3143254"/>
            <a:ext cx="1500166" cy="707236"/>
          </a:xfrm>
          <a:prstGeom prst="wedgeRoundRectCallout">
            <a:avLst>
              <a:gd name="adj1" fmla="val -102501"/>
              <a:gd name="adj2" fmla="val 45663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宗教图书选读</a:t>
            </a:r>
            <a:endParaRPr lang="zh-CN" altLang="en-US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214824"/>
            <a:ext cx="485778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圆角矩形标注 11"/>
          <p:cNvSpPr/>
          <p:nvPr/>
        </p:nvSpPr>
        <p:spPr>
          <a:xfrm>
            <a:off x="7072330" y="3786196"/>
            <a:ext cx="1500166" cy="707236"/>
          </a:xfrm>
          <a:prstGeom prst="wedgeRoundRectCallout">
            <a:avLst>
              <a:gd name="adj1" fmla="val -188037"/>
              <a:gd name="adj2" fmla="val 56687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有声读物选读</a:t>
            </a:r>
            <a:endParaRPr lang="zh-CN" altLang="en-US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58382" y="214296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数据库平台使用（浏览）</a:t>
            </a:r>
            <a:endParaRPr lang="zh-CN" altLang="en-US" sz="4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844622"/>
            <a:ext cx="5316961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559002"/>
            <a:ext cx="535785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273382"/>
            <a:ext cx="5357850" cy="56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3916324"/>
            <a:ext cx="5357850" cy="51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圆角矩形标注 8"/>
          <p:cNvSpPr/>
          <p:nvPr/>
        </p:nvSpPr>
        <p:spPr>
          <a:xfrm>
            <a:off x="428596" y="1694602"/>
            <a:ext cx="2143108" cy="707236"/>
          </a:xfrm>
          <a:prstGeom prst="wedgeRoundRectCallout">
            <a:avLst>
              <a:gd name="adj1" fmla="val 81237"/>
              <a:gd name="adj2" fmla="val -1004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著名作者</a:t>
            </a:r>
            <a:endParaRPr lang="en-US" altLang="zh-CN" sz="20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作品选读</a:t>
            </a:r>
            <a:endParaRPr lang="zh-CN" altLang="en-US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428596" y="2337544"/>
            <a:ext cx="1500166" cy="785818"/>
          </a:xfrm>
          <a:prstGeom prst="wedgeRoundRectCallout">
            <a:avLst>
              <a:gd name="adj1" fmla="val 131743"/>
              <a:gd name="adj2" fmla="val 22591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传记选读</a:t>
            </a:r>
            <a:endParaRPr lang="zh-CN" altLang="en-US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928662" y="3623428"/>
            <a:ext cx="1500166" cy="707236"/>
          </a:xfrm>
          <a:prstGeom prst="wedgeRoundRectCallout">
            <a:avLst>
              <a:gd name="adj1" fmla="val 113225"/>
              <a:gd name="adj2" fmla="val 14408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研究型经典选读</a:t>
            </a:r>
            <a:endParaRPr lang="zh-CN" altLang="en-US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571472" y="2980486"/>
            <a:ext cx="2143140" cy="707236"/>
          </a:xfrm>
          <a:prstGeom prst="wedgeRoundRectCallout">
            <a:avLst>
              <a:gd name="adj1" fmla="val 68095"/>
              <a:gd name="adj2" fmla="val -1868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人文社科选读</a:t>
            </a:r>
            <a:endParaRPr lang="en-US" altLang="zh-CN" sz="20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（高被引）</a:t>
            </a:r>
            <a:endParaRPr lang="zh-CN" altLang="en-US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58382" y="214296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数据库平台使用（浏览）</a:t>
            </a:r>
            <a:endParaRPr lang="zh-CN" altLang="en-US" sz="4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1897</TotalTime>
  <Words>1270</Words>
  <Application>Microsoft Office PowerPoint</Application>
  <PresentationFormat>全屏显示(16:9)</PresentationFormat>
  <Paragraphs>220</Paragraphs>
  <Slides>27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Elle</dc:creator>
  <cp:lastModifiedBy>administrator</cp:lastModifiedBy>
  <cp:revision>178</cp:revision>
  <dcterms:created xsi:type="dcterms:W3CDTF">2015-10-26T01:40:40Z</dcterms:created>
  <dcterms:modified xsi:type="dcterms:W3CDTF">2018-12-29T01:01:13Z</dcterms:modified>
</cp:coreProperties>
</file>